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126"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677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B7D78-40F4-7791-C334-EAD81241AF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595E0-797E-EDCF-16CC-20C194EC8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FE3A36-7B86-29AD-E81A-45F0F71013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7A99E4-84EB-6F21-E8D7-6739EE0B13AC}"/>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062175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2.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18288" y="-115146"/>
            <a:ext cx="14630400" cy="8238744"/>
          </a:xfrm>
          <a:prstGeom prst="rect">
            <a:avLst/>
          </a:prstGeom>
        </p:spPr>
      </p:pic>
      <p:sp>
        <p:nvSpPr>
          <p:cNvPr id="4" name="Text 0"/>
          <p:cNvSpPr/>
          <p:nvPr/>
        </p:nvSpPr>
        <p:spPr>
          <a:xfrm>
            <a:off x="832104" y="347472"/>
            <a:ext cx="12984480" cy="1170432"/>
          </a:xfrm>
          <a:prstGeom prst="rect">
            <a:avLst/>
          </a:prstGeom>
          <a:noFill/>
          <a:ln/>
        </p:spPr>
        <p:txBody>
          <a:bodyPr wrap="square" lIns="0" tIns="0" rIns="0" bIns="0" rtlCol="0" anchor="ctr"/>
          <a:lstStyle/>
          <a:p>
            <a:pPr marL="0" indent="0" algn="l">
              <a:lnSpc>
                <a:spcPts val="8010"/>
              </a:lnSpc>
              <a:buNone/>
            </a:pPr>
            <a:r>
              <a:rPr lang="en-US" sz="6410" dirty="0">
                <a:solidFill>
                  <a:srgbClr val="ACAEF6"/>
                </a:solidFill>
                <a:latin typeface="思源黑体-思源黑体-Medium" pitchFamily="34" charset="0"/>
                <a:ea typeface="思源黑体-思源黑体-Medium" pitchFamily="34" charset="-122"/>
                <a:cs typeface="思源黑体-思源黑体-Medium" pitchFamily="34" charset="-120"/>
              </a:rPr>
              <a:t>Adventure Works Project Overview</a:t>
            </a:r>
            <a:endParaRPr lang="en-US" sz="6410" dirty="0"/>
          </a:p>
        </p:txBody>
      </p:sp>
      <p:sp>
        <p:nvSpPr>
          <p:cNvPr id="5" name="Text 1"/>
          <p:cNvSpPr/>
          <p:nvPr/>
        </p:nvSpPr>
        <p:spPr>
          <a:xfrm>
            <a:off x="832104" y="1517904"/>
            <a:ext cx="12984480" cy="1316736"/>
          </a:xfrm>
          <a:prstGeom prst="rect">
            <a:avLst/>
          </a:prstGeom>
          <a:noFill/>
          <a:ln/>
        </p:spPr>
        <p:txBody>
          <a:bodyPr wrap="square" lIns="0" tIns="0" rIns="0" bIns="0" rtlCol="0" anchor="ctr"/>
          <a:lstStyle/>
          <a:p>
            <a:pPr marL="0" indent="0" algn="l">
              <a:lnSpc>
                <a:spcPts val="278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This presentation provides an overview of the Adventure Works project, highlighting the various dashboards that have been developed using a range of data analysis tools such as Excel, Power BI, Tableau, and SQL. Emphasis is placed on the principles of effective data visualization and analysis techniques, illustrating how these tools can be utilized to derive insights from complex datasets.</a:t>
            </a:r>
          </a:p>
        </p:txBody>
      </p:sp>
      <p:sp>
        <p:nvSpPr>
          <p:cNvPr id="7" name="Text 1">
            <a:extLst>
              <a:ext uri="{FF2B5EF4-FFF2-40B4-BE49-F238E27FC236}">
                <a16:creationId xmlns:a16="http://schemas.microsoft.com/office/drawing/2014/main" id="{DE058984-E177-CEDD-4165-1DFC0D4BDC8D}"/>
              </a:ext>
            </a:extLst>
          </p:cNvPr>
          <p:cNvSpPr/>
          <p:nvPr/>
        </p:nvSpPr>
        <p:spPr>
          <a:xfrm>
            <a:off x="813816" y="2731008"/>
            <a:ext cx="12984480" cy="1316736"/>
          </a:xfrm>
          <a:prstGeom prst="rect">
            <a:avLst/>
          </a:prstGeom>
          <a:noFill/>
          <a:ln/>
        </p:spPr>
        <p:txBody>
          <a:bodyPr wrap="square" lIns="0" tIns="0" rIns="0" bIns="0" rtlCol="0" anchor="ctr"/>
          <a:lstStyle/>
          <a:p>
            <a:pPr marL="0" indent="0" algn="l">
              <a:lnSpc>
                <a:spcPts val="2780"/>
              </a:lnSpc>
              <a:buNone/>
            </a:pPr>
            <a:endParaRPr lang="en-US" sz="1850" dirty="0">
              <a:solidFill>
                <a:srgbClr val="FFFFFF"/>
              </a:solidFill>
              <a:latin typeface="思源黑体-思源黑体-Medium" pitchFamily="34" charset="0"/>
              <a:ea typeface="思源黑体-思源黑体-Medium" pitchFamily="34" charset="-122"/>
              <a:cs typeface="思源黑体-思源黑体-Medium" pitchFamily="34" charset="-120"/>
            </a:endParaRPr>
          </a:p>
        </p:txBody>
      </p:sp>
      <p:sp>
        <p:nvSpPr>
          <p:cNvPr id="10" name="TextBox 9">
            <a:extLst>
              <a:ext uri="{FF2B5EF4-FFF2-40B4-BE49-F238E27FC236}">
                <a16:creationId xmlns:a16="http://schemas.microsoft.com/office/drawing/2014/main" id="{A57C1851-4D79-261D-D1BD-609CAF5DDB45}"/>
              </a:ext>
            </a:extLst>
          </p:cNvPr>
          <p:cNvSpPr txBox="1"/>
          <p:nvPr/>
        </p:nvSpPr>
        <p:spPr>
          <a:xfrm>
            <a:off x="832104" y="3032081"/>
            <a:ext cx="12984480" cy="181588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Analyzed the </a:t>
            </a:r>
            <a:r>
              <a:rPr kumimoji="0" lang="en-US" altLang="en-US" sz="1600" b="1" i="0" u="none" strike="noStrike" cap="none" normalizeH="0" baseline="0" dirty="0">
                <a:ln>
                  <a:noFill/>
                </a:ln>
                <a:solidFill>
                  <a:schemeClr val="bg1">
                    <a:lumMod val="95000"/>
                  </a:schemeClr>
                </a:solidFill>
                <a:effectLst/>
                <a:latin typeface="Arial" panose="020B0604020202020204" pitchFamily="34" charset="0"/>
              </a:rPr>
              <a:t>Adventure Works Cycle dataset</a:t>
            </a: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 using </a:t>
            </a:r>
            <a:r>
              <a:rPr kumimoji="0" lang="en-US" altLang="en-US" sz="1600" b="1" i="0" u="none" strike="noStrike" cap="none" normalizeH="0" baseline="0" dirty="0">
                <a:ln>
                  <a:noFill/>
                </a:ln>
                <a:solidFill>
                  <a:schemeClr val="bg1">
                    <a:lumMod val="95000"/>
                  </a:schemeClr>
                </a:solidFill>
                <a:effectLst/>
                <a:latin typeface="Arial" panose="020B0604020202020204" pitchFamily="34" charset="0"/>
              </a:rPr>
              <a:t>SQL</a:t>
            </a: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 and visualized insights through </a:t>
            </a:r>
            <a:r>
              <a:rPr kumimoji="0" lang="en-US" altLang="en-US" sz="1600" b="1" i="0" u="none" strike="noStrike" cap="none" normalizeH="0" baseline="0" dirty="0">
                <a:ln>
                  <a:noFill/>
                </a:ln>
                <a:solidFill>
                  <a:schemeClr val="bg1">
                    <a:lumMod val="95000"/>
                  </a:schemeClr>
                </a:solidFill>
                <a:effectLst/>
                <a:latin typeface="Arial" panose="020B0604020202020204" pitchFamily="34" charset="0"/>
              </a:rPr>
              <a:t>Tableau</a:t>
            </a: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 </a:t>
            </a:r>
            <a:r>
              <a:rPr kumimoji="0" lang="en-US" altLang="en-US" sz="1600" b="1" i="0" u="none" strike="noStrike" cap="none" normalizeH="0" baseline="0" dirty="0">
                <a:ln>
                  <a:noFill/>
                </a:ln>
                <a:solidFill>
                  <a:schemeClr val="bg1">
                    <a:lumMod val="95000"/>
                  </a:schemeClr>
                </a:solidFill>
                <a:effectLst/>
                <a:latin typeface="Arial" panose="020B0604020202020204" pitchFamily="34" charset="0"/>
              </a:rPr>
              <a:t>Power BI</a:t>
            </a: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 and </a:t>
            </a:r>
            <a:r>
              <a:rPr kumimoji="0" lang="en-US" altLang="en-US" sz="1600" b="1" i="0" u="none" strike="noStrike" cap="none" normalizeH="0" baseline="0" dirty="0">
                <a:ln>
                  <a:noFill/>
                </a:ln>
                <a:solidFill>
                  <a:schemeClr val="bg1">
                    <a:lumMod val="95000"/>
                  </a:schemeClr>
                </a:solidFill>
                <a:effectLst/>
                <a:latin typeface="Arial" panose="020B0604020202020204" pitchFamily="34" charset="0"/>
              </a:rPr>
              <a:t>Excel </a:t>
            </a:r>
            <a:r>
              <a:rPr lang="en-US" altLang="en-US" sz="1600" b="1" dirty="0">
                <a:solidFill>
                  <a:schemeClr val="bg1">
                    <a:lumMod val="95000"/>
                  </a:schemeClr>
                </a:solidFill>
                <a:latin typeface="Arial" panose="020B0604020202020204" pitchFamily="34" charset="0"/>
              </a:rPr>
              <a:t>          </a:t>
            </a:r>
            <a:r>
              <a:rPr kumimoji="0" lang="en-US" altLang="en-US" sz="1600" b="1" i="0" u="none" strike="noStrike" cap="none" normalizeH="0" baseline="0" dirty="0">
                <a:ln>
                  <a:noFill/>
                </a:ln>
                <a:solidFill>
                  <a:schemeClr val="bg1">
                    <a:lumMod val="95000"/>
                  </a:schemeClr>
                </a:solidFill>
                <a:effectLst/>
                <a:latin typeface="Arial" panose="020B0604020202020204" pitchFamily="34" charset="0"/>
              </a:rPr>
              <a:t>Dashboards</a:t>
            </a: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Focused on key business metrics like </a:t>
            </a:r>
            <a:r>
              <a:rPr kumimoji="0" lang="en-US" altLang="en-US" sz="1600" b="1" i="0" u="none" strike="noStrike" cap="none" normalizeH="0" baseline="0" dirty="0">
                <a:ln>
                  <a:noFill/>
                </a:ln>
                <a:solidFill>
                  <a:schemeClr val="bg1">
                    <a:lumMod val="95000"/>
                  </a:schemeClr>
                </a:solidFill>
                <a:effectLst/>
                <a:latin typeface="Arial" panose="020B0604020202020204" pitchFamily="34" charset="0"/>
              </a:rPr>
              <a:t>Sales</a:t>
            </a: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 </a:t>
            </a:r>
            <a:r>
              <a:rPr kumimoji="0" lang="en-US" altLang="en-US" sz="1600" b="1" i="0" u="none" strike="noStrike" cap="none" normalizeH="0" baseline="0" dirty="0">
                <a:ln>
                  <a:noFill/>
                </a:ln>
                <a:solidFill>
                  <a:schemeClr val="bg1">
                    <a:lumMod val="95000"/>
                  </a:schemeClr>
                </a:solidFill>
                <a:effectLst/>
                <a:latin typeface="Arial" panose="020B0604020202020204" pitchFamily="34" charset="0"/>
              </a:rPr>
              <a:t>Profit</a:t>
            </a: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 </a:t>
            </a:r>
            <a:r>
              <a:rPr kumimoji="0" lang="en-US" altLang="en-US" sz="1600" b="1" i="0" u="none" strike="noStrike" cap="none" normalizeH="0" baseline="0" dirty="0">
                <a:ln>
                  <a:noFill/>
                </a:ln>
                <a:solidFill>
                  <a:schemeClr val="bg1">
                    <a:lumMod val="95000"/>
                  </a:schemeClr>
                </a:solidFill>
                <a:effectLst/>
                <a:latin typeface="Arial" panose="020B0604020202020204" pitchFamily="34" charset="0"/>
              </a:rPr>
              <a:t>Production Cost</a:t>
            </a: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 and </a:t>
            </a:r>
            <a:r>
              <a:rPr kumimoji="0" lang="en-US" altLang="en-US" sz="1600" b="1" i="0" u="none" strike="noStrike" cap="none" normalizeH="0" baseline="0" dirty="0">
                <a:ln>
                  <a:noFill/>
                </a:ln>
                <a:solidFill>
                  <a:schemeClr val="bg1">
                    <a:lumMod val="95000"/>
                  </a:schemeClr>
                </a:solidFill>
                <a:effectLst/>
                <a:latin typeface="Arial" panose="020B0604020202020204" pitchFamily="34" charset="0"/>
              </a:rPr>
              <a:t>Profit Margin (%)</a:t>
            </a: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 across different dimensions: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lumMod val="95000"/>
                  </a:schemeClr>
                </a:solidFill>
                <a:effectLst/>
                <a:latin typeface="Arial" panose="020B0604020202020204" pitchFamily="34" charset="0"/>
              </a:rPr>
              <a:t>Demographic</a:t>
            </a: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 (Gender, Marital Status)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lumMod val="95000"/>
                  </a:schemeClr>
                </a:solidFill>
                <a:effectLst/>
                <a:latin typeface="Arial" panose="020B0604020202020204" pitchFamily="34" charset="0"/>
              </a:rPr>
              <a:t>Time-based</a:t>
            </a: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 (Year, Month, Quarter)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lumMod val="95000"/>
                  </a:schemeClr>
                </a:solidFill>
                <a:effectLst/>
                <a:latin typeface="Arial" panose="020B0604020202020204" pitchFamily="34" charset="0"/>
              </a:rPr>
              <a:t>Geographic</a:t>
            </a: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 (Country)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lumMod val="95000"/>
                  </a:schemeClr>
                </a:solidFill>
                <a:effectLst/>
                <a:latin typeface="Arial" panose="020B0604020202020204" pitchFamily="34" charset="0"/>
              </a:rPr>
              <a:t>Product-based</a:t>
            </a: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 (Category and Top Products)</a:t>
            </a:r>
          </a:p>
        </p:txBody>
      </p:sp>
      <p:sp>
        <p:nvSpPr>
          <p:cNvPr id="11" name="TextBox 10">
            <a:extLst>
              <a:ext uri="{FF2B5EF4-FFF2-40B4-BE49-F238E27FC236}">
                <a16:creationId xmlns:a16="http://schemas.microsoft.com/office/drawing/2014/main" id="{071543C4-5E72-155E-0754-664D8E5C4D8D}"/>
              </a:ext>
            </a:extLst>
          </p:cNvPr>
          <p:cNvSpPr txBox="1"/>
          <p:nvPr/>
        </p:nvSpPr>
        <p:spPr>
          <a:xfrm>
            <a:off x="822960" y="5532798"/>
            <a:ext cx="12984480" cy="2185214"/>
          </a:xfrm>
          <a:prstGeom prst="rect">
            <a:avLst/>
          </a:prstGeom>
          <a:noFill/>
        </p:spPr>
        <p:txBody>
          <a:bodyPr wrap="square">
            <a:spAutoFit/>
          </a:bodyPr>
          <a:lstStyle/>
          <a:p>
            <a:pPr lvl="0" eaLnBrk="0" fontAlgn="base" hangingPunct="0">
              <a:spcBef>
                <a:spcPct val="0"/>
              </a:spcBef>
              <a:spcAft>
                <a:spcPct val="0"/>
              </a:spcAft>
              <a:buFontTx/>
              <a:buChar char="•"/>
            </a:pPr>
            <a:r>
              <a:rPr lang="en-US" sz="2800" b="1" dirty="0">
                <a:solidFill>
                  <a:schemeClr val="bg1"/>
                </a:solidFill>
              </a:rPr>
              <a:t>Key Business Insights</a:t>
            </a:r>
          </a:p>
          <a:p>
            <a:pPr lvl="0" eaLnBrk="0" fontAlgn="base" hangingPunct="0">
              <a:spcBef>
                <a:spcPct val="0"/>
              </a:spcBef>
              <a:spcAft>
                <a:spcPct val="0"/>
              </a:spcAft>
              <a:buFontTx/>
              <a:buChar char="•"/>
            </a:pPr>
            <a:r>
              <a:rPr lang="en-US" b="1" dirty="0">
                <a:solidFill>
                  <a:schemeClr val="bg1"/>
                </a:solidFill>
              </a:rPr>
              <a:t>Consistent overall profit margin</a:t>
            </a:r>
            <a:r>
              <a:rPr lang="en-US" dirty="0">
                <a:solidFill>
                  <a:schemeClr val="bg1"/>
                </a:solidFill>
              </a:rPr>
              <a:t> of around </a:t>
            </a:r>
            <a:r>
              <a:rPr lang="en-US" b="1" dirty="0">
                <a:solidFill>
                  <a:schemeClr val="bg1"/>
                </a:solidFill>
              </a:rPr>
              <a:t>41%</a:t>
            </a:r>
            <a:r>
              <a:rPr lang="en-US" dirty="0">
                <a:solidFill>
                  <a:schemeClr val="bg1"/>
                </a:solidFill>
              </a:rPr>
              <a:t>, showing stable cost management.</a:t>
            </a:r>
          </a:p>
          <a:p>
            <a:pPr lvl="0" eaLnBrk="0" fontAlgn="base" hangingPunct="0">
              <a:spcBef>
                <a:spcPct val="0"/>
              </a:spcBef>
              <a:spcAft>
                <a:spcPct val="0"/>
              </a:spcAft>
              <a:buFontTx/>
              <a:buChar char="•"/>
            </a:pPr>
            <a:r>
              <a:rPr lang="en-US" b="1" dirty="0">
                <a:solidFill>
                  <a:schemeClr val="bg1"/>
                </a:solidFill>
              </a:rPr>
              <a:t>Top 5 Products</a:t>
            </a:r>
            <a:r>
              <a:rPr lang="en-US" dirty="0">
                <a:solidFill>
                  <a:schemeClr val="bg1"/>
                </a:solidFill>
              </a:rPr>
              <a:t> (mainly Mountain Bikes) contributed significantly to revenue</a:t>
            </a:r>
          </a:p>
          <a:p>
            <a:pPr lvl="0" eaLnBrk="0" fontAlgn="base" hangingPunct="0">
              <a:spcBef>
                <a:spcPct val="0"/>
              </a:spcBef>
              <a:spcAft>
                <a:spcPct val="0"/>
              </a:spcAft>
              <a:buFontTx/>
              <a:buChar char="•"/>
            </a:pPr>
            <a:r>
              <a:rPr lang="en-US" b="1" dirty="0">
                <a:solidFill>
                  <a:schemeClr val="bg1"/>
                </a:solidFill>
              </a:rPr>
              <a:t>Bikes category</a:t>
            </a:r>
            <a:r>
              <a:rPr lang="en-US" dirty="0">
                <a:solidFill>
                  <a:schemeClr val="bg1"/>
                </a:solidFill>
              </a:rPr>
              <a:t> is the most profitable among all product categories.</a:t>
            </a:r>
          </a:p>
          <a:p>
            <a:pPr lvl="0" eaLnBrk="0" fontAlgn="base" hangingPunct="0">
              <a:spcBef>
                <a:spcPct val="0"/>
              </a:spcBef>
              <a:spcAft>
                <a:spcPct val="0"/>
              </a:spcAft>
              <a:buFontTx/>
              <a:buChar char="•"/>
            </a:pPr>
            <a:r>
              <a:rPr lang="en-US" b="1" dirty="0">
                <a:solidFill>
                  <a:schemeClr val="bg1"/>
                </a:solidFill>
              </a:rPr>
              <a:t>United States</a:t>
            </a:r>
            <a:r>
              <a:rPr lang="en-US" dirty="0">
                <a:solidFill>
                  <a:schemeClr val="bg1"/>
                </a:solidFill>
              </a:rPr>
              <a:t> led in both </a:t>
            </a:r>
            <a:r>
              <a:rPr lang="en-US" b="1" dirty="0">
                <a:solidFill>
                  <a:schemeClr val="bg1"/>
                </a:solidFill>
              </a:rPr>
              <a:t>sales and profit</a:t>
            </a:r>
            <a:r>
              <a:rPr lang="en-US" dirty="0">
                <a:solidFill>
                  <a:schemeClr val="bg1"/>
                </a:solidFill>
              </a:rPr>
              <a:t>, followed by Australia and the UK</a:t>
            </a:r>
          </a:p>
          <a:p>
            <a:pPr lvl="0" eaLnBrk="0" fontAlgn="base" hangingPunct="0">
              <a:spcBef>
                <a:spcPct val="0"/>
              </a:spcBef>
              <a:spcAft>
                <a:spcPct val="0"/>
              </a:spcAft>
              <a:buFontTx/>
              <a:buChar char="•"/>
            </a:pPr>
            <a:r>
              <a:rPr lang="en-US" b="1" dirty="0">
                <a:solidFill>
                  <a:schemeClr val="bg1"/>
                </a:solidFill>
              </a:rPr>
              <a:t>Gender &amp; marital status</a:t>
            </a:r>
            <a:r>
              <a:rPr lang="en-US" dirty="0">
                <a:solidFill>
                  <a:schemeClr val="bg1"/>
                </a:solidFill>
              </a:rPr>
              <a:t> distribution shows nearly equal purchase behavior.</a:t>
            </a:r>
          </a:p>
          <a:p>
            <a:pPr lvl="0" eaLnBrk="0" fontAlgn="base" hangingPunct="0">
              <a:spcBef>
                <a:spcPct val="0"/>
              </a:spcBef>
              <a:spcAft>
                <a:spcPct val="0"/>
              </a:spcAft>
              <a:buFontTx/>
              <a:buChar char="•"/>
            </a:pPr>
            <a:r>
              <a:rPr lang="en-US" b="1" dirty="0">
                <a:solidFill>
                  <a:schemeClr val="bg1"/>
                </a:solidFill>
              </a:rPr>
              <a:t>Profit margin improved in 2014</a:t>
            </a:r>
            <a:r>
              <a:rPr lang="en-US" dirty="0">
                <a:solidFill>
                  <a:schemeClr val="bg1"/>
                </a:solidFill>
              </a:rPr>
              <a:t> compared to earlier years, indicating better pricing or cost control strategies.</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41248" y="3803904"/>
            <a:ext cx="475488" cy="475488"/>
          </a:xfrm>
          <a:prstGeom prst="rect">
            <a:avLst/>
          </a:prstGeom>
        </p:spPr>
      </p:pic>
      <p:pic>
        <p:nvPicPr>
          <p:cNvPr id="5" name="Image 3" descr="preencoded.png"/>
          <p:cNvPicPr>
            <a:picLocks noChangeAspect="1"/>
          </p:cNvPicPr>
          <p:nvPr/>
        </p:nvPicPr>
        <p:blipFill>
          <a:blip r:embed="rId5"/>
          <a:stretch>
            <a:fillRect/>
          </a:stretch>
        </p:blipFill>
        <p:spPr>
          <a:xfrm>
            <a:off x="5266944" y="3803904"/>
            <a:ext cx="475488" cy="475488"/>
          </a:xfrm>
          <a:prstGeom prst="rect">
            <a:avLst/>
          </a:prstGeom>
        </p:spPr>
      </p:pic>
      <p:pic>
        <p:nvPicPr>
          <p:cNvPr id="6" name="Image 4" descr="preencoded.png"/>
          <p:cNvPicPr>
            <a:picLocks noChangeAspect="1"/>
          </p:cNvPicPr>
          <p:nvPr/>
        </p:nvPicPr>
        <p:blipFill>
          <a:blip r:embed="rId5"/>
          <a:stretch>
            <a:fillRect/>
          </a:stretch>
        </p:blipFill>
        <p:spPr>
          <a:xfrm>
            <a:off x="9692640" y="3803904"/>
            <a:ext cx="475488" cy="475488"/>
          </a:xfrm>
          <a:prstGeom prst="rect">
            <a:avLst/>
          </a:prstGeom>
        </p:spPr>
      </p:pic>
      <p:sp>
        <p:nvSpPr>
          <p:cNvPr id="7" name="Text 0"/>
          <p:cNvSpPr/>
          <p:nvPr/>
        </p:nvSpPr>
        <p:spPr>
          <a:xfrm>
            <a:off x="832104" y="158191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ACAEF6"/>
                </a:solidFill>
                <a:latin typeface="思源黑体-思源黑体-Medium" pitchFamily="34" charset="0"/>
                <a:ea typeface="思源黑体-思源黑体-Medium" pitchFamily="34" charset="-122"/>
                <a:cs typeface="思源黑体-思源黑体-Medium" pitchFamily="34" charset="-120"/>
              </a:rPr>
              <a:t>SQL Analysis</a:t>
            </a:r>
            <a:endParaRPr lang="en-US" sz="4640" dirty="0"/>
          </a:p>
        </p:txBody>
      </p:sp>
      <p:sp>
        <p:nvSpPr>
          <p:cNvPr id="8" name="Text 1"/>
          <p:cNvSpPr/>
          <p:nvPr/>
        </p:nvSpPr>
        <p:spPr>
          <a:xfrm>
            <a:off x="832104" y="2578608"/>
            <a:ext cx="12984480" cy="713232"/>
          </a:xfrm>
          <a:prstGeom prst="rect">
            <a:avLst/>
          </a:prstGeom>
          <a:noFill/>
          <a:ln/>
        </p:spPr>
        <p:txBody>
          <a:bodyPr wrap="square" lIns="0" tIns="0" rIns="0" bIns="0" rtlCol="0" anchor="ctr"/>
          <a:lstStyle/>
          <a:p>
            <a:pPr marL="0" indent="0" algn="l">
              <a:lnSpc>
                <a:spcPts val="278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SQL Analysis involves three main stages: data retrieval, data cleaning, and insight generation. Each stage is crucial for transforming raw data into valuable business intelligence.</a:t>
            </a:r>
            <a:endParaRPr lang="en-US" sz="1850" dirty="0"/>
          </a:p>
        </p:txBody>
      </p:sp>
      <p:sp>
        <p:nvSpPr>
          <p:cNvPr id="9" name="Text 2"/>
          <p:cNvSpPr/>
          <p:nvPr/>
        </p:nvSpPr>
        <p:spPr>
          <a:xfrm>
            <a:off x="996696" y="382219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0" name="Text 3"/>
          <p:cNvSpPr/>
          <p:nvPr/>
        </p:nvSpPr>
        <p:spPr>
          <a:xfrm>
            <a:off x="1609344" y="3840480"/>
            <a:ext cx="3337560" cy="374904"/>
          </a:xfrm>
          <a:prstGeom prst="rect">
            <a:avLst/>
          </a:prstGeom>
          <a:noFill/>
          <a:ln/>
        </p:spPr>
        <p:txBody>
          <a:bodyPr wrap="none" lIns="0" tIns="0" rIns="0" bIns="0" rtlCol="0" anchor="ctr"/>
          <a:lstStyle/>
          <a:p>
            <a:pPr marL="0" indent="0" algn="l">
              <a:lnSpc>
                <a:spcPts val="290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Data Retrieval</a:t>
            </a:r>
            <a:endParaRPr lang="en-US" sz="2320" dirty="0"/>
          </a:p>
        </p:txBody>
      </p:sp>
      <p:sp>
        <p:nvSpPr>
          <p:cNvPr id="11" name="Text 4"/>
          <p:cNvSpPr/>
          <p:nvPr/>
        </p:nvSpPr>
        <p:spPr>
          <a:xfrm>
            <a:off x="1609344" y="4343400"/>
            <a:ext cx="3337560" cy="1773936"/>
          </a:xfrm>
          <a:prstGeom prst="rect">
            <a:avLst/>
          </a:prstGeom>
          <a:noFill/>
          <a:ln/>
        </p:spPr>
        <p:txBody>
          <a:bodyPr wrap="square" lIns="0" tIns="0" rIns="0" bIns="0" rtlCol="0" anchor="ctr"/>
          <a:lstStyle/>
          <a:p>
            <a:pPr marL="0" indent="0" algn="l">
              <a:lnSpc>
                <a:spcPts val="278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Execute SQL queries to extract relevant data from the Adventure Works database, focusing on key performance indicators and metrics.</a:t>
            </a:r>
            <a:endParaRPr lang="en-US" sz="1850" dirty="0"/>
          </a:p>
        </p:txBody>
      </p:sp>
      <p:sp>
        <p:nvSpPr>
          <p:cNvPr id="12" name="Text 5"/>
          <p:cNvSpPr/>
          <p:nvPr/>
        </p:nvSpPr>
        <p:spPr>
          <a:xfrm>
            <a:off x="5422392" y="382219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13" name="Text 6"/>
          <p:cNvSpPr/>
          <p:nvPr/>
        </p:nvSpPr>
        <p:spPr>
          <a:xfrm>
            <a:off x="6035040" y="3840480"/>
            <a:ext cx="3337560" cy="374904"/>
          </a:xfrm>
          <a:prstGeom prst="rect">
            <a:avLst/>
          </a:prstGeom>
          <a:noFill/>
          <a:ln/>
        </p:spPr>
        <p:txBody>
          <a:bodyPr wrap="none" lIns="0" tIns="0" rIns="0" bIns="0" rtlCol="0" anchor="ctr"/>
          <a:lstStyle/>
          <a:p>
            <a:pPr marL="0" indent="0" algn="l">
              <a:lnSpc>
                <a:spcPts val="290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Data Cleaning</a:t>
            </a:r>
            <a:endParaRPr lang="en-US" sz="2320" dirty="0"/>
          </a:p>
        </p:txBody>
      </p:sp>
      <p:sp>
        <p:nvSpPr>
          <p:cNvPr id="14" name="Text 7"/>
          <p:cNvSpPr/>
          <p:nvPr/>
        </p:nvSpPr>
        <p:spPr>
          <a:xfrm>
            <a:off x="6035040" y="4343400"/>
            <a:ext cx="3337560" cy="1773936"/>
          </a:xfrm>
          <a:prstGeom prst="rect">
            <a:avLst/>
          </a:prstGeom>
          <a:noFill/>
          <a:ln/>
        </p:spPr>
        <p:txBody>
          <a:bodyPr wrap="square" lIns="0" tIns="0" rIns="0" bIns="0" rtlCol="0" anchor="ctr"/>
          <a:lstStyle/>
          <a:p>
            <a:pPr marL="0" indent="0" algn="l">
              <a:lnSpc>
                <a:spcPts val="278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Perform data cleaning and transformation to prepare the data for analysis, ensuring accuracy and consistency in the results.</a:t>
            </a:r>
            <a:endParaRPr lang="en-US" sz="1850" dirty="0"/>
          </a:p>
        </p:txBody>
      </p:sp>
      <p:sp>
        <p:nvSpPr>
          <p:cNvPr id="15" name="Text 8"/>
          <p:cNvSpPr/>
          <p:nvPr/>
        </p:nvSpPr>
        <p:spPr>
          <a:xfrm>
            <a:off x="9848088" y="382219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6" name="Text 9"/>
          <p:cNvSpPr/>
          <p:nvPr/>
        </p:nvSpPr>
        <p:spPr>
          <a:xfrm>
            <a:off x="10460736" y="3840480"/>
            <a:ext cx="3337560" cy="374904"/>
          </a:xfrm>
          <a:prstGeom prst="rect">
            <a:avLst/>
          </a:prstGeom>
          <a:noFill/>
          <a:ln/>
        </p:spPr>
        <p:txBody>
          <a:bodyPr wrap="none" lIns="0" tIns="0" rIns="0" bIns="0" rtlCol="0" anchor="ctr"/>
          <a:lstStyle/>
          <a:p>
            <a:pPr marL="0" indent="0" algn="l">
              <a:lnSpc>
                <a:spcPts val="290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Insight Generation</a:t>
            </a:r>
            <a:endParaRPr lang="en-US" sz="2320" dirty="0"/>
          </a:p>
        </p:txBody>
      </p:sp>
      <p:sp>
        <p:nvSpPr>
          <p:cNvPr id="17" name="Text 10"/>
          <p:cNvSpPr/>
          <p:nvPr/>
        </p:nvSpPr>
        <p:spPr>
          <a:xfrm>
            <a:off x="10460736" y="4343400"/>
            <a:ext cx="3337560" cy="1773936"/>
          </a:xfrm>
          <a:prstGeom prst="rect">
            <a:avLst/>
          </a:prstGeom>
          <a:noFill/>
          <a:ln/>
        </p:spPr>
        <p:txBody>
          <a:bodyPr wrap="square" lIns="0" tIns="0" rIns="0" bIns="0" rtlCol="0" anchor="ctr"/>
          <a:lstStyle/>
          <a:p>
            <a:pPr marL="0" indent="0" algn="l">
              <a:lnSpc>
                <a:spcPts val="278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Analyze the retrieved data to uncover insights that can inform business decisions and enhance strategy development.</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8288" y="-47506"/>
            <a:ext cx="14630400" cy="8238744"/>
          </a:xfrm>
          <a:prstGeom prst="rect">
            <a:avLst/>
          </a:prstGeom>
        </p:spPr>
      </p:pic>
      <p:sp>
        <p:nvSpPr>
          <p:cNvPr id="3" name="Text 0"/>
          <p:cNvSpPr/>
          <p:nvPr/>
        </p:nvSpPr>
        <p:spPr>
          <a:xfrm>
            <a:off x="832104" y="394106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6" name="TextBox 5">
            <a:extLst>
              <a:ext uri="{FF2B5EF4-FFF2-40B4-BE49-F238E27FC236}">
                <a16:creationId xmlns:a16="http://schemas.microsoft.com/office/drawing/2014/main" id="{9A0BA8B7-5A14-D4EC-C808-52DB1CDCD4E1}"/>
              </a:ext>
            </a:extLst>
          </p:cNvPr>
          <p:cNvSpPr txBox="1"/>
          <p:nvPr/>
        </p:nvSpPr>
        <p:spPr>
          <a:xfrm>
            <a:off x="0" y="-47506"/>
            <a:ext cx="3383280" cy="584775"/>
          </a:xfrm>
          <a:prstGeom prst="rect">
            <a:avLst/>
          </a:prstGeom>
          <a:noFill/>
        </p:spPr>
        <p:txBody>
          <a:bodyPr wrap="square" rtlCol="0">
            <a:spAutoFit/>
          </a:bodyPr>
          <a:lstStyle/>
          <a:p>
            <a:r>
              <a:rPr lang="en-US" sz="3200" b="1" dirty="0">
                <a:solidFill>
                  <a:schemeClr val="bg1"/>
                </a:solidFill>
              </a:rPr>
              <a:t>MY SQL ANALYSIS</a:t>
            </a:r>
          </a:p>
        </p:txBody>
      </p:sp>
      <p:pic>
        <p:nvPicPr>
          <p:cNvPr id="11" name="Picture 10">
            <a:extLst>
              <a:ext uri="{FF2B5EF4-FFF2-40B4-BE49-F238E27FC236}">
                <a16:creationId xmlns:a16="http://schemas.microsoft.com/office/drawing/2014/main" id="{60538589-97BA-B539-D8C5-0B6B631BB73F}"/>
              </a:ext>
            </a:extLst>
          </p:cNvPr>
          <p:cNvPicPr>
            <a:picLocks noChangeAspect="1"/>
          </p:cNvPicPr>
          <p:nvPr/>
        </p:nvPicPr>
        <p:blipFill>
          <a:blip r:embed="rId4"/>
          <a:stretch>
            <a:fillRect/>
          </a:stretch>
        </p:blipFill>
        <p:spPr>
          <a:xfrm>
            <a:off x="-95634" y="2371404"/>
            <a:ext cx="6938190" cy="1353406"/>
          </a:xfrm>
          <a:prstGeom prst="rect">
            <a:avLst/>
          </a:prstGeom>
        </p:spPr>
      </p:pic>
      <p:pic>
        <p:nvPicPr>
          <p:cNvPr id="7" name="Picture 6">
            <a:extLst>
              <a:ext uri="{FF2B5EF4-FFF2-40B4-BE49-F238E27FC236}">
                <a16:creationId xmlns:a16="http://schemas.microsoft.com/office/drawing/2014/main" id="{964336CB-1019-4D9D-A282-A405EA0C353C}"/>
              </a:ext>
            </a:extLst>
          </p:cNvPr>
          <p:cNvPicPr>
            <a:picLocks noChangeAspect="1"/>
          </p:cNvPicPr>
          <p:nvPr/>
        </p:nvPicPr>
        <p:blipFill>
          <a:blip r:embed="rId5"/>
          <a:stretch>
            <a:fillRect/>
          </a:stretch>
        </p:blipFill>
        <p:spPr>
          <a:xfrm>
            <a:off x="0" y="4525839"/>
            <a:ext cx="6842556" cy="3543722"/>
          </a:xfrm>
          <a:prstGeom prst="rect">
            <a:avLst/>
          </a:prstGeom>
        </p:spPr>
      </p:pic>
      <p:pic>
        <p:nvPicPr>
          <p:cNvPr id="15" name="Picture 14">
            <a:extLst>
              <a:ext uri="{FF2B5EF4-FFF2-40B4-BE49-F238E27FC236}">
                <a16:creationId xmlns:a16="http://schemas.microsoft.com/office/drawing/2014/main" id="{DB1BD380-226E-A360-8014-A23CE428C9DF}"/>
              </a:ext>
            </a:extLst>
          </p:cNvPr>
          <p:cNvPicPr>
            <a:picLocks noChangeAspect="1"/>
          </p:cNvPicPr>
          <p:nvPr/>
        </p:nvPicPr>
        <p:blipFill>
          <a:blip r:embed="rId6"/>
          <a:stretch>
            <a:fillRect/>
          </a:stretch>
        </p:blipFill>
        <p:spPr>
          <a:xfrm>
            <a:off x="8680473" y="5907085"/>
            <a:ext cx="5698818" cy="2162476"/>
          </a:xfrm>
          <a:prstGeom prst="rect">
            <a:avLst/>
          </a:prstGeom>
        </p:spPr>
      </p:pic>
      <p:sp>
        <p:nvSpPr>
          <p:cNvPr id="21" name="TextBox 20">
            <a:extLst>
              <a:ext uri="{FF2B5EF4-FFF2-40B4-BE49-F238E27FC236}">
                <a16:creationId xmlns:a16="http://schemas.microsoft.com/office/drawing/2014/main" id="{0006F72A-3C57-09A8-36C9-AF31C614954F}"/>
              </a:ext>
            </a:extLst>
          </p:cNvPr>
          <p:cNvSpPr txBox="1"/>
          <p:nvPr/>
        </p:nvSpPr>
        <p:spPr>
          <a:xfrm>
            <a:off x="8680473" y="1511976"/>
            <a:ext cx="4591692" cy="646331"/>
          </a:xfrm>
          <a:prstGeom prst="rect">
            <a:avLst/>
          </a:prstGeom>
          <a:noFill/>
        </p:spPr>
        <p:txBody>
          <a:bodyPr wrap="square" rtlCol="0">
            <a:spAutoFit/>
          </a:bodyPr>
          <a:lstStyle/>
          <a:p>
            <a:r>
              <a:rPr lang="en-US" b="1" dirty="0">
                <a:solidFill>
                  <a:schemeClr val="bg1"/>
                </a:solidFill>
              </a:rPr>
              <a:t>#Yearly Sales, Profit, Production Cost, and Profit Margin (%)</a:t>
            </a:r>
          </a:p>
        </p:txBody>
      </p:sp>
      <p:sp>
        <p:nvSpPr>
          <p:cNvPr id="25" name="TextBox 24">
            <a:extLst>
              <a:ext uri="{FF2B5EF4-FFF2-40B4-BE49-F238E27FC236}">
                <a16:creationId xmlns:a16="http://schemas.microsoft.com/office/drawing/2014/main" id="{1E131A8D-7E5E-9069-F42C-EA5A7EF80862}"/>
              </a:ext>
            </a:extLst>
          </p:cNvPr>
          <p:cNvSpPr txBox="1"/>
          <p:nvPr/>
        </p:nvSpPr>
        <p:spPr>
          <a:xfrm>
            <a:off x="-95634" y="1623614"/>
            <a:ext cx="6938190" cy="646331"/>
          </a:xfrm>
          <a:prstGeom prst="rect">
            <a:avLst/>
          </a:prstGeom>
          <a:noFill/>
        </p:spPr>
        <p:txBody>
          <a:bodyPr wrap="square" rtlCol="0">
            <a:spAutoFit/>
          </a:bodyPr>
          <a:lstStyle/>
          <a:p>
            <a:r>
              <a:rPr lang="en-US" b="1" dirty="0">
                <a:solidFill>
                  <a:schemeClr val="bg1"/>
                </a:solidFill>
              </a:rPr>
              <a:t># Overall Sales, Profit, Production Cost, and Profit Margin (%) – KPI Summary</a:t>
            </a:r>
          </a:p>
        </p:txBody>
      </p:sp>
      <p:sp>
        <p:nvSpPr>
          <p:cNvPr id="26" name="TextBox 25">
            <a:extLst>
              <a:ext uri="{FF2B5EF4-FFF2-40B4-BE49-F238E27FC236}">
                <a16:creationId xmlns:a16="http://schemas.microsoft.com/office/drawing/2014/main" id="{BC1AFB98-1F9F-6B7E-7930-271B0912A1AA}"/>
              </a:ext>
            </a:extLst>
          </p:cNvPr>
          <p:cNvSpPr txBox="1"/>
          <p:nvPr/>
        </p:nvSpPr>
        <p:spPr>
          <a:xfrm>
            <a:off x="0" y="3941064"/>
            <a:ext cx="6309360" cy="369332"/>
          </a:xfrm>
          <a:prstGeom prst="rect">
            <a:avLst/>
          </a:prstGeom>
          <a:noFill/>
        </p:spPr>
        <p:txBody>
          <a:bodyPr wrap="square" rtlCol="0">
            <a:spAutoFit/>
          </a:bodyPr>
          <a:lstStyle/>
          <a:p>
            <a:r>
              <a:rPr lang="en-US" b="1" dirty="0">
                <a:solidFill>
                  <a:schemeClr val="bg1"/>
                </a:solidFill>
              </a:rPr>
              <a:t>#Monthly Sales, Profit, Production Cost, and Profit Margin (%) </a:t>
            </a:r>
          </a:p>
        </p:txBody>
      </p:sp>
      <p:sp>
        <p:nvSpPr>
          <p:cNvPr id="27" name="TextBox 26">
            <a:extLst>
              <a:ext uri="{FF2B5EF4-FFF2-40B4-BE49-F238E27FC236}">
                <a16:creationId xmlns:a16="http://schemas.microsoft.com/office/drawing/2014/main" id="{0A649096-604B-EF03-839B-538CC7312F7C}"/>
              </a:ext>
            </a:extLst>
          </p:cNvPr>
          <p:cNvSpPr txBox="1"/>
          <p:nvPr/>
        </p:nvSpPr>
        <p:spPr>
          <a:xfrm>
            <a:off x="8680473" y="5018282"/>
            <a:ext cx="4591692" cy="646331"/>
          </a:xfrm>
          <a:prstGeom prst="rect">
            <a:avLst/>
          </a:prstGeom>
          <a:noFill/>
        </p:spPr>
        <p:txBody>
          <a:bodyPr wrap="square" rtlCol="0">
            <a:spAutoFit/>
          </a:bodyPr>
          <a:lstStyle/>
          <a:p>
            <a:r>
              <a:rPr lang="en-US" b="1" dirty="0">
                <a:solidFill>
                  <a:schemeClr val="bg1"/>
                </a:solidFill>
              </a:rPr>
              <a:t>#Quarterly Sales, Profit, Production Cost, and Profit Margin (%)</a:t>
            </a:r>
          </a:p>
        </p:txBody>
      </p:sp>
      <p:pic>
        <p:nvPicPr>
          <p:cNvPr id="5" name="Picture 4">
            <a:extLst>
              <a:ext uri="{FF2B5EF4-FFF2-40B4-BE49-F238E27FC236}">
                <a16:creationId xmlns:a16="http://schemas.microsoft.com/office/drawing/2014/main" id="{03AA616F-313E-D02F-ADA4-47747A801AB2}"/>
              </a:ext>
            </a:extLst>
          </p:cNvPr>
          <p:cNvPicPr>
            <a:picLocks noChangeAspect="1"/>
          </p:cNvPicPr>
          <p:nvPr/>
        </p:nvPicPr>
        <p:blipFill>
          <a:blip r:embed="rId7"/>
          <a:stretch>
            <a:fillRect/>
          </a:stretch>
        </p:blipFill>
        <p:spPr>
          <a:xfrm>
            <a:off x="8680472" y="2365462"/>
            <a:ext cx="5698817" cy="216037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024A1-0B0E-A9F8-6DD7-CB68EA64023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491846A-76D2-B5B1-5A29-B51C07FB9CAC}"/>
              </a:ext>
            </a:extLst>
          </p:cNvPr>
          <p:cNvPicPr>
            <a:picLocks noChangeAspect="1"/>
          </p:cNvPicPr>
          <p:nvPr/>
        </p:nvPicPr>
        <p:blipFill>
          <a:blip r:embed="rId3"/>
          <a:stretch>
            <a:fillRect/>
          </a:stretch>
        </p:blipFill>
        <p:spPr>
          <a:xfrm>
            <a:off x="-18288" y="-47506"/>
            <a:ext cx="14630400" cy="8238744"/>
          </a:xfrm>
          <a:prstGeom prst="rect">
            <a:avLst/>
          </a:prstGeom>
        </p:spPr>
      </p:pic>
      <p:sp>
        <p:nvSpPr>
          <p:cNvPr id="3" name="Text 0">
            <a:extLst>
              <a:ext uri="{FF2B5EF4-FFF2-40B4-BE49-F238E27FC236}">
                <a16:creationId xmlns:a16="http://schemas.microsoft.com/office/drawing/2014/main" id="{18C5B87E-016F-2D14-D279-CB5EC8A921E3}"/>
              </a:ext>
            </a:extLst>
          </p:cNvPr>
          <p:cNvSpPr/>
          <p:nvPr/>
        </p:nvSpPr>
        <p:spPr>
          <a:xfrm>
            <a:off x="832104" y="394106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6" name="TextBox 5">
            <a:extLst>
              <a:ext uri="{FF2B5EF4-FFF2-40B4-BE49-F238E27FC236}">
                <a16:creationId xmlns:a16="http://schemas.microsoft.com/office/drawing/2014/main" id="{176A9D69-EEF7-9070-9EC9-2A47E3615BA8}"/>
              </a:ext>
            </a:extLst>
          </p:cNvPr>
          <p:cNvSpPr txBox="1"/>
          <p:nvPr/>
        </p:nvSpPr>
        <p:spPr>
          <a:xfrm>
            <a:off x="0" y="-47506"/>
            <a:ext cx="3383280" cy="584775"/>
          </a:xfrm>
          <a:prstGeom prst="rect">
            <a:avLst/>
          </a:prstGeom>
          <a:noFill/>
        </p:spPr>
        <p:txBody>
          <a:bodyPr wrap="square" rtlCol="0">
            <a:spAutoFit/>
          </a:bodyPr>
          <a:lstStyle/>
          <a:p>
            <a:r>
              <a:rPr lang="en-US" sz="3200" b="1" dirty="0">
                <a:solidFill>
                  <a:schemeClr val="bg1"/>
                </a:solidFill>
              </a:rPr>
              <a:t>MY SQL ANALYSIS</a:t>
            </a:r>
          </a:p>
        </p:txBody>
      </p:sp>
      <p:sp>
        <p:nvSpPr>
          <p:cNvPr id="15" name="TextBox 14">
            <a:extLst>
              <a:ext uri="{FF2B5EF4-FFF2-40B4-BE49-F238E27FC236}">
                <a16:creationId xmlns:a16="http://schemas.microsoft.com/office/drawing/2014/main" id="{3D4F6BB5-E4FF-84E5-F7FC-60C9B45CD93E}"/>
              </a:ext>
            </a:extLst>
          </p:cNvPr>
          <p:cNvSpPr txBox="1"/>
          <p:nvPr/>
        </p:nvSpPr>
        <p:spPr>
          <a:xfrm>
            <a:off x="36576" y="1412383"/>
            <a:ext cx="4937760" cy="369332"/>
          </a:xfrm>
          <a:prstGeom prst="rect">
            <a:avLst/>
          </a:prstGeom>
          <a:noFill/>
        </p:spPr>
        <p:txBody>
          <a:bodyPr wrap="square">
            <a:spAutoFit/>
          </a:bodyPr>
          <a:lstStyle/>
          <a:p>
            <a:r>
              <a:rPr lang="en-US" b="1" dirty="0">
                <a:solidFill>
                  <a:schemeClr val="bg1"/>
                </a:solidFill>
              </a:rPr>
              <a:t> # Gender-wise Sales, Profit, and Profit Margin (%)</a:t>
            </a:r>
            <a:endParaRPr lang="en-US" sz="1800" b="1" dirty="0">
              <a:solidFill>
                <a:schemeClr val="bg1"/>
              </a:solidFill>
            </a:endParaRPr>
          </a:p>
        </p:txBody>
      </p:sp>
      <p:pic>
        <p:nvPicPr>
          <p:cNvPr id="20" name="Picture 19">
            <a:extLst>
              <a:ext uri="{FF2B5EF4-FFF2-40B4-BE49-F238E27FC236}">
                <a16:creationId xmlns:a16="http://schemas.microsoft.com/office/drawing/2014/main" id="{96662823-853A-2D9A-E998-DCCA4F1453CA}"/>
              </a:ext>
            </a:extLst>
          </p:cNvPr>
          <p:cNvPicPr>
            <a:picLocks noChangeAspect="1"/>
          </p:cNvPicPr>
          <p:nvPr/>
        </p:nvPicPr>
        <p:blipFill>
          <a:blip r:embed="rId4"/>
          <a:stretch>
            <a:fillRect/>
          </a:stretch>
        </p:blipFill>
        <p:spPr>
          <a:xfrm>
            <a:off x="36576" y="1781715"/>
            <a:ext cx="5908108" cy="914903"/>
          </a:xfrm>
          <a:prstGeom prst="rect">
            <a:avLst/>
          </a:prstGeom>
        </p:spPr>
      </p:pic>
      <p:sp>
        <p:nvSpPr>
          <p:cNvPr id="21" name="TextBox 20">
            <a:extLst>
              <a:ext uri="{FF2B5EF4-FFF2-40B4-BE49-F238E27FC236}">
                <a16:creationId xmlns:a16="http://schemas.microsoft.com/office/drawing/2014/main" id="{4E8D0EAD-F781-9DE7-E866-AABDE256AE8B}"/>
              </a:ext>
            </a:extLst>
          </p:cNvPr>
          <p:cNvSpPr txBox="1"/>
          <p:nvPr/>
        </p:nvSpPr>
        <p:spPr>
          <a:xfrm>
            <a:off x="36576" y="3082162"/>
            <a:ext cx="4937760" cy="646331"/>
          </a:xfrm>
          <a:prstGeom prst="rect">
            <a:avLst/>
          </a:prstGeom>
          <a:noFill/>
        </p:spPr>
        <p:txBody>
          <a:bodyPr wrap="square">
            <a:spAutoFit/>
          </a:bodyPr>
          <a:lstStyle/>
          <a:p>
            <a:r>
              <a:rPr lang="en-US" b="1" dirty="0">
                <a:solidFill>
                  <a:schemeClr val="bg1"/>
                </a:solidFill>
              </a:rPr>
              <a:t># Marital Status-wise Sales, Profit, and Profit Margin (%)</a:t>
            </a:r>
            <a:endParaRPr lang="en-US" sz="1800" b="1" dirty="0">
              <a:solidFill>
                <a:schemeClr val="bg1"/>
              </a:solidFill>
            </a:endParaRPr>
          </a:p>
        </p:txBody>
      </p:sp>
      <p:pic>
        <p:nvPicPr>
          <p:cNvPr id="23" name="Picture 22">
            <a:extLst>
              <a:ext uri="{FF2B5EF4-FFF2-40B4-BE49-F238E27FC236}">
                <a16:creationId xmlns:a16="http://schemas.microsoft.com/office/drawing/2014/main" id="{5008268E-B0A2-977A-7E26-3BFEBDDEA8A7}"/>
              </a:ext>
            </a:extLst>
          </p:cNvPr>
          <p:cNvPicPr>
            <a:picLocks noChangeAspect="1"/>
          </p:cNvPicPr>
          <p:nvPr/>
        </p:nvPicPr>
        <p:blipFill>
          <a:blip r:embed="rId5"/>
          <a:stretch>
            <a:fillRect/>
          </a:stretch>
        </p:blipFill>
        <p:spPr>
          <a:xfrm>
            <a:off x="36577" y="3850149"/>
            <a:ext cx="5908108" cy="946182"/>
          </a:xfrm>
          <a:prstGeom prst="rect">
            <a:avLst/>
          </a:prstGeom>
        </p:spPr>
      </p:pic>
      <p:pic>
        <p:nvPicPr>
          <p:cNvPr id="25" name="Picture 24">
            <a:extLst>
              <a:ext uri="{FF2B5EF4-FFF2-40B4-BE49-F238E27FC236}">
                <a16:creationId xmlns:a16="http://schemas.microsoft.com/office/drawing/2014/main" id="{B660863E-C726-8B13-2FB0-4C530B100000}"/>
              </a:ext>
            </a:extLst>
          </p:cNvPr>
          <p:cNvPicPr>
            <a:picLocks noChangeAspect="1"/>
          </p:cNvPicPr>
          <p:nvPr/>
        </p:nvPicPr>
        <p:blipFill>
          <a:blip r:embed="rId6"/>
          <a:stretch>
            <a:fillRect/>
          </a:stretch>
        </p:blipFill>
        <p:spPr>
          <a:xfrm>
            <a:off x="36577" y="6040777"/>
            <a:ext cx="5908107" cy="2150460"/>
          </a:xfrm>
          <a:prstGeom prst="rect">
            <a:avLst/>
          </a:prstGeom>
        </p:spPr>
      </p:pic>
      <p:sp>
        <p:nvSpPr>
          <p:cNvPr id="26" name="TextBox 25">
            <a:extLst>
              <a:ext uri="{FF2B5EF4-FFF2-40B4-BE49-F238E27FC236}">
                <a16:creationId xmlns:a16="http://schemas.microsoft.com/office/drawing/2014/main" id="{9AD7DE40-8158-5B5C-7B50-339415A8D517}"/>
              </a:ext>
            </a:extLst>
          </p:cNvPr>
          <p:cNvSpPr txBox="1"/>
          <p:nvPr/>
        </p:nvSpPr>
        <p:spPr>
          <a:xfrm>
            <a:off x="73152" y="5042160"/>
            <a:ext cx="4937760" cy="646331"/>
          </a:xfrm>
          <a:prstGeom prst="rect">
            <a:avLst/>
          </a:prstGeom>
          <a:noFill/>
        </p:spPr>
        <p:txBody>
          <a:bodyPr wrap="square">
            <a:spAutoFit/>
          </a:bodyPr>
          <a:lstStyle/>
          <a:p>
            <a:r>
              <a:rPr lang="en-US" b="1" dirty="0">
                <a:solidFill>
                  <a:schemeClr val="bg1"/>
                </a:solidFill>
              </a:rPr>
              <a:t># Top 5 Products by Sales with Profit, Production Cost, and Profit Margin (%)</a:t>
            </a:r>
            <a:endParaRPr lang="en-US" sz="1800" b="1" dirty="0">
              <a:solidFill>
                <a:schemeClr val="bg1"/>
              </a:solidFill>
            </a:endParaRPr>
          </a:p>
        </p:txBody>
      </p:sp>
      <p:sp>
        <p:nvSpPr>
          <p:cNvPr id="27" name="TextBox 26">
            <a:extLst>
              <a:ext uri="{FF2B5EF4-FFF2-40B4-BE49-F238E27FC236}">
                <a16:creationId xmlns:a16="http://schemas.microsoft.com/office/drawing/2014/main" id="{C888CA55-EE8E-27D6-1C5E-AAA15A38ED01}"/>
              </a:ext>
            </a:extLst>
          </p:cNvPr>
          <p:cNvSpPr txBox="1"/>
          <p:nvPr/>
        </p:nvSpPr>
        <p:spPr>
          <a:xfrm>
            <a:off x="8814816" y="1355016"/>
            <a:ext cx="5535960" cy="646331"/>
          </a:xfrm>
          <a:prstGeom prst="rect">
            <a:avLst/>
          </a:prstGeom>
          <a:noFill/>
        </p:spPr>
        <p:txBody>
          <a:bodyPr wrap="square">
            <a:spAutoFit/>
          </a:bodyPr>
          <a:lstStyle/>
          <a:p>
            <a:r>
              <a:rPr lang="en-US" b="1" dirty="0">
                <a:solidFill>
                  <a:schemeClr val="bg1"/>
                </a:solidFill>
              </a:rPr>
              <a:t># Product Category Sales, Profit, Production Cost, and Profit Margin (%)</a:t>
            </a:r>
            <a:endParaRPr lang="en-US" sz="1800" b="1" dirty="0">
              <a:solidFill>
                <a:schemeClr val="bg1"/>
              </a:solidFill>
            </a:endParaRPr>
          </a:p>
        </p:txBody>
      </p:sp>
      <p:pic>
        <p:nvPicPr>
          <p:cNvPr id="29" name="Picture 28">
            <a:extLst>
              <a:ext uri="{FF2B5EF4-FFF2-40B4-BE49-F238E27FC236}">
                <a16:creationId xmlns:a16="http://schemas.microsoft.com/office/drawing/2014/main" id="{B2AAA802-1BB7-AE59-3E41-5FEC18571721}"/>
              </a:ext>
            </a:extLst>
          </p:cNvPr>
          <p:cNvPicPr>
            <a:picLocks noChangeAspect="1"/>
          </p:cNvPicPr>
          <p:nvPr/>
        </p:nvPicPr>
        <p:blipFill>
          <a:blip r:embed="rId7"/>
          <a:stretch>
            <a:fillRect/>
          </a:stretch>
        </p:blipFill>
        <p:spPr>
          <a:xfrm>
            <a:off x="8518800" y="2078278"/>
            <a:ext cx="5736131" cy="1358522"/>
          </a:xfrm>
          <a:prstGeom prst="rect">
            <a:avLst/>
          </a:prstGeom>
        </p:spPr>
      </p:pic>
      <p:pic>
        <p:nvPicPr>
          <p:cNvPr id="31" name="Picture 30">
            <a:extLst>
              <a:ext uri="{FF2B5EF4-FFF2-40B4-BE49-F238E27FC236}">
                <a16:creationId xmlns:a16="http://schemas.microsoft.com/office/drawing/2014/main" id="{A53EFFD6-D2AC-7B6A-17F0-92D151BED106}"/>
              </a:ext>
            </a:extLst>
          </p:cNvPr>
          <p:cNvPicPr>
            <a:picLocks noChangeAspect="1"/>
          </p:cNvPicPr>
          <p:nvPr/>
        </p:nvPicPr>
        <p:blipFill>
          <a:blip r:embed="rId8"/>
          <a:stretch>
            <a:fillRect/>
          </a:stretch>
        </p:blipFill>
        <p:spPr>
          <a:xfrm>
            <a:off x="8518800" y="5657591"/>
            <a:ext cx="5736131" cy="2150460"/>
          </a:xfrm>
          <a:prstGeom prst="rect">
            <a:avLst/>
          </a:prstGeom>
        </p:spPr>
      </p:pic>
      <p:sp>
        <p:nvSpPr>
          <p:cNvPr id="32" name="TextBox 31">
            <a:extLst>
              <a:ext uri="{FF2B5EF4-FFF2-40B4-BE49-F238E27FC236}">
                <a16:creationId xmlns:a16="http://schemas.microsoft.com/office/drawing/2014/main" id="{2FD3F05F-0468-5377-1BD1-DB8752D4B974}"/>
              </a:ext>
            </a:extLst>
          </p:cNvPr>
          <p:cNvSpPr txBox="1"/>
          <p:nvPr/>
        </p:nvSpPr>
        <p:spPr>
          <a:xfrm>
            <a:off x="8814816" y="4469635"/>
            <a:ext cx="5535960" cy="646331"/>
          </a:xfrm>
          <a:prstGeom prst="rect">
            <a:avLst/>
          </a:prstGeom>
          <a:noFill/>
        </p:spPr>
        <p:txBody>
          <a:bodyPr wrap="square">
            <a:spAutoFit/>
          </a:bodyPr>
          <a:lstStyle/>
          <a:p>
            <a:r>
              <a:rPr lang="en-US" b="1" dirty="0">
                <a:solidFill>
                  <a:schemeClr val="bg1"/>
                </a:solidFill>
              </a:rPr>
              <a:t># Country-wise Sales, Profit, Production Cost, and Profit Margin (%)</a:t>
            </a:r>
            <a:endParaRPr lang="en-US" sz="1800" b="1" dirty="0">
              <a:solidFill>
                <a:schemeClr val="bg1"/>
              </a:solidFill>
            </a:endParaRPr>
          </a:p>
        </p:txBody>
      </p:sp>
    </p:spTree>
    <p:extLst>
      <p:ext uri="{BB962C8B-B14F-4D97-AF65-F5344CB8AC3E}">
        <p14:creationId xmlns:p14="http://schemas.microsoft.com/office/powerpoint/2010/main" val="1029211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32104" y="208483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ACAEF6"/>
                </a:solidFill>
                <a:latin typeface="思源黑体-思源黑体-Medium" pitchFamily="34" charset="0"/>
                <a:ea typeface="思源黑体-思源黑体-Medium" pitchFamily="34" charset="-122"/>
                <a:cs typeface="思源黑体-思源黑体-Medium" pitchFamily="34" charset="-120"/>
              </a:rPr>
              <a:t>Summary of the Adventure Works Project</a:t>
            </a:r>
            <a:endParaRPr lang="en-US" sz="4640" dirty="0"/>
          </a:p>
        </p:txBody>
      </p:sp>
      <p:sp>
        <p:nvSpPr>
          <p:cNvPr id="5" name="Text 1"/>
          <p:cNvSpPr/>
          <p:nvPr/>
        </p:nvSpPr>
        <p:spPr>
          <a:xfrm>
            <a:off x="832104" y="3081528"/>
            <a:ext cx="12984480" cy="1069848"/>
          </a:xfrm>
          <a:prstGeom prst="rect">
            <a:avLst/>
          </a:prstGeom>
          <a:noFill/>
          <a:ln/>
        </p:spPr>
        <p:txBody>
          <a:bodyPr wrap="square" lIns="0" tIns="0" rIns="0" bIns="0" rtlCol="0" anchor="ctr"/>
          <a:lstStyle/>
          <a:p>
            <a:pPr marL="0" indent="0" algn="l">
              <a:lnSpc>
                <a:spcPts val="278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The Adventure Works project encompassed the creation of dashboards using various tools for data visualization and analysis. Each tool provided unique capabilities, contributing to a comprehensive understanding of the dataset and impacting decision-making processes and strategic planning within the organization.</a:t>
            </a:r>
            <a:endParaRPr lang="en-US" sz="1850" dirty="0"/>
          </a:p>
        </p:txBody>
      </p:sp>
      <p:sp>
        <p:nvSpPr>
          <p:cNvPr id="6" name="Text 2"/>
          <p:cNvSpPr/>
          <p:nvPr/>
        </p:nvSpPr>
        <p:spPr>
          <a:xfrm>
            <a:off x="1078992" y="4544568"/>
            <a:ext cx="3831336" cy="374904"/>
          </a:xfrm>
          <a:prstGeom prst="rect">
            <a:avLst/>
          </a:prstGeom>
          <a:noFill/>
          <a:ln/>
        </p:spPr>
        <p:txBody>
          <a:bodyPr wrap="none" lIns="0" tIns="0" rIns="0" bIns="0" rtlCol="0" anchor="ctr"/>
          <a:lstStyle/>
          <a:p>
            <a:pPr marL="0" indent="0" algn="l">
              <a:lnSpc>
                <a:spcPts val="290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Project Overview</a:t>
            </a:r>
            <a:endParaRPr lang="en-US" sz="2320" dirty="0"/>
          </a:p>
        </p:txBody>
      </p:sp>
      <p:sp>
        <p:nvSpPr>
          <p:cNvPr id="7" name="Text 3"/>
          <p:cNvSpPr/>
          <p:nvPr/>
        </p:nvSpPr>
        <p:spPr>
          <a:xfrm>
            <a:off x="1078992" y="5056632"/>
            <a:ext cx="3831336" cy="713232"/>
          </a:xfrm>
          <a:prstGeom prst="rect">
            <a:avLst/>
          </a:prstGeom>
          <a:noFill/>
          <a:ln/>
        </p:spPr>
        <p:txBody>
          <a:bodyPr wrap="square" lIns="0" tIns="0" rIns="0" bIns="0" rtlCol="0" anchor="ctr"/>
          <a:lstStyle/>
          <a:p>
            <a:pPr marL="0" indent="0" algn="l">
              <a:lnSpc>
                <a:spcPts val="278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The project involved creating dashboards.</a:t>
            </a:r>
            <a:endParaRPr lang="en-US" sz="1850" dirty="0"/>
          </a:p>
        </p:txBody>
      </p:sp>
      <p:sp>
        <p:nvSpPr>
          <p:cNvPr id="8" name="Text 4"/>
          <p:cNvSpPr/>
          <p:nvPr/>
        </p:nvSpPr>
        <p:spPr>
          <a:xfrm>
            <a:off x="5404104" y="4544568"/>
            <a:ext cx="3831336" cy="374904"/>
          </a:xfrm>
          <a:prstGeom prst="rect">
            <a:avLst/>
          </a:prstGeom>
          <a:noFill/>
          <a:ln/>
        </p:spPr>
        <p:txBody>
          <a:bodyPr wrap="none" lIns="0" tIns="0" rIns="0" bIns="0" rtlCol="0" anchor="ctr"/>
          <a:lstStyle/>
          <a:p>
            <a:pPr marL="0" indent="0" algn="l">
              <a:lnSpc>
                <a:spcPts val="290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Tools Used</a:t>
            </a:r>
            <a:endParaRPr lang="en-US" sz="2320" dirty="0"/>
          </a:p>
        </p:txBody>
      </p:sp>
      <p:sp>
        <p:nvSpPr>
          <p:cNvPr id="9" name="Text 5"/>
          <p:cNvSpPr/>
          <p:nvPr/>
        </p:nvSpPr>
        <p:spPr>
          <a:xfrm>
            <a:off x="5404104" y="5056632"/>
            <a:ext cx="3831336" cy="713232"/>
          </a:xfrm>
          <a:prstGeom prst="rect">
            <a:avLst/>
          </a:prstGeom>
          <a:noFill/>
          <a:ln/>
        </p:spPr>
        <p:txBody>
          <a:bodyPr wrap="square" lIns="0" tIns="0" rIns="0" bIns="0" rtlCol="0" anchor="ctr"/>
          <a:lstStyle/>
          <a:p>
            <a:pPr marL="0" indent="0" algn="l">
              <a:lnSpc>
                <a:spcPts val="278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Tools included Excel, Power BI, Tableau, and SQL.</a:t>
            </a:r>
            <a:endParaRPr lang="en-US" sz="1850" dirty="0"/>
          </a:p>
        </p:txBody>
      </p:sp>
      <p:sp>
        <p:nvSpPr>
          <p:cNvPr id="10" name="Text 6"/>
          <p:cNvSpPr/>
          <p:nvPr/>
        </p:nvSpPr>
        <p:spPr>
          <a:xfrm>
            <a:off x="9729216" y="4544568"/>
            <a:ext cx="3831336" cy="374904"/>
          </a:xfrm>
          <a:prstGeom prst="rect">
            <a:avLst/>
          </a:prstGeom>
          <a:noFill/>
          <a:ln/>
        </p:spPr>
        <p:txBody>
          <a:bodyPr wrap="none" lIns="0" tIns="0" rIns="0" bIns="0" rtlCol="0" anchor="ctr"/>
          <a:lstStyle/>
          <a:p>
            <a:pPr marL="0" indent="0" algn="l">
              <a:lnSpc>
                <a:spcPts val="290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Impact on Decision-Making</a:t>
            </a:r>
            <a:endParaRPr lang="en-US" sz="2320" dirty="0"/>
          </a:p>
        </p:txBody>
      </p:sp>
      <p:sp>
        <p:nvSpPr>
          <p:cNvPr id="11" name="Text 7"/>
          <p:cNvSpPr/>
          <p:nvPr/>
        </p:nvSpPr>
        <p:spPr>
          <a:xfrm>
            <a:off x="9729216" y="5056632"/>
            <a:ext cx="3831336" cy="713232"/>
          </a:xfrm>
          <a:prstGeom prst="rect">
            <a:avLst/>
          </a:prstGeom>
          <a:noFill/>
          <a:ln/>
        </p:spPr>
        <p:txBody>
          <a:bodyPr wrap="square" lIns="0" tIns="0" rIns="0" bIns="0" rtlCol="0" anchor="ctr"/>
          <a:lstStyle/>
          <a:p>
            <a:pPr marL="0" indent="0" algn="l">
              <a:lnSpc>
                <a:spcPts val="278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Insights gained can impact strategic planning.</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2377440" y="3803904"/>
            <a:ext cx="1005840" cy="1152144"/>
          </a:xfrm>
          <a:prstGeom prst="rect">
            <a:avLst/>
          </a:prstGeom>
        </p:spPr>
      </p:pic>
      <p:pic>
        <p:nvPicPr>
          <p:cNvPr id="4" name="Image 2" descr="preencoded.png"/>
          <p:cNvPicPr>
            <a:picLocks noChangeAspect="1"/>
          </p:cNvPicPr>
          <p:nvPr/>
        </p:nvPicPr>
        <p:blipFill>
          <a:blip r:embed="rId5"/>
          <a:stretch>
            <a:fillRect/>
          </a:stretch>
        </p:blipFill>
        <p:spPr>
          <a:xfrm>
            <a:off x="6885432" y="3803904"/>
            <a:ext cx="868680" cy="1152144"/>
          </a:xfrm>
          <a:prstGeom prst="rect">
            <a:avLst/>
          </a:prstGeom>
        </p:spPr>
      </p:pic>
      <p:pic>
        <p:nvPicPr>
          <p:cNvPr id="5" name="Image 3" descr="preencoded.png"/>
          <p:cNvPicPr>
            <a:picLocks noChangeAspect="1"/>
          </p:cNvPicPr>
          <p:nvPr/>
        </p:nvPicPr>
        <p:blipFill>
          <a:blip r:embed="rId6"/>
          <a:stretch>
            <a:fillRect/>
          </a:stretch>
        </p:blipFill>
        <p:spPr>
          <a:xfrm>
            <a:off x="11402568" y="3803904"/>
            <a:ext cx="722376" cy="1152144"/>
          </a:xfrm>
          <a:prstGeom prst="rect">
            <a:avLst/>
          </a:prstGeom>
        </p:spPr>
      </p:pic>
      <p:sp>
        <p:nvSpPr>
          <p:cNvPr id="6" name="Text 0"/>
          <p:cNvSpPr/>
          <p:nvPr/>
        </p:nvSpPr>
        <p:spPr>
          <a:xfrm>
            <a:off x="832104" y="170078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ACAEF6"/>
                </a:solidFill>
                <a:latin typeface="思源黑体-思源黑体-Medium" pitchFamily="34" charset="0"/>
                <a:ea typeface="思源黑体-思源黑体-Medium" pitchFamily="34" charset="-122"/>
                <a:cs typeface="思源黑体-思源黑体-Medium" pitchFamily="34" charset="-120"/>
              </a:rPr>
              <a:t>Details of Data Analyst</a:t>
            </a:r>
            <a:endParaRPr lang="en-US" sz="4640" dirty="0"/>
          </a:p>
        </p:txBody>
      </p:sp>
      <p:sp>
        <p:nvSpPr>
          <p:cNvPr id="7" name="Text 1"/>
          <p:cNvSpPr/>
          <p:nvPr/>
        </p:nvSpPr>
        <p:spPr>
          <a:xfrm>
            <a:off x="832104" y="2706624"/>
            <a:ext cx="12984480" cy="713232"/>
          </a:xfrm>
          <a:prstGeom prst="rect">
            <a:avLst/>
          </a:prstGeom>
          <a:noFill/>
          <a:ln/>
        </p:spPr>
        <p:txBody>
          <a:bodyPr wrap="square" lIns="0" tIns="0" rIns="0" bIns="0" rtlCol="0" anchor="ctr"/>
          <a:lstStyle/>
          <a:p>
            <a:pPr>
              <a:lnSpc>
                <a:spcPts val="2780"/>
              </a:lnSpc>
            </a:pPr>
            <a:r>
              <a:rPr lang="en-US" sz="2000" dirty="0">
                <a:solidFill>
                  <a:schemeClr val="bg1">
                    <a:lumMod val="95000"/>
                  </a:schemeClr>
                </a:solidFill>
              </a:rPr>
              <a:t>This slide presents the details of Sumit Sharma, the Data Analyst responsible for creating dashboards for the Adventure Works dataset.</a:t>
            </a:r>
            <a:endParaRPr lang="en-US" sz="1850" dirty="0">
              <a:solidFill>
                <a:schemeClr val="bg1">
                  <a:lumMod val="95000"/>
                </a:schemeClr>
              </a:solidFill>
            </a:endParaRPr>
          </a:p>
        </p:txBody>
      </p:sp>
      <p:sp>
        <p:nvSpPr>
          <p:cNvPr id="8" name="Text 2"/>
          <p:cNvSpPr/>
          <p:nvPr/>
        </p:nvSpPr>
        <p:spPr>
          <a:xfrm>
            <a:off x="960120" y="5193792"/>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Name</a:t>
            </a:r>
            <a:endParaRPr lang="en-US" sz="2320" dirty="0"/>
          </a:p>
        </p:txBody>
      </p:sp>
      <p:sp>
        <p:nvSpPr>
          <p:cNvPr id="9" name="Text 3"/>
          <p:cNvSpPr/>
          <p:nvPr/>
        </p:nvSpPr>
        <p:spPr>
          <a:xfrm>
            <a:off x="960120" y="5705856"/>
            <a:ext cx="3831336" cy="356616"/>
          </a:xfrm>
          <a:prstGeom prst="rect">
            <a:avLst/>
          </a:prstGeom>
          <a:noFill/>
          <a:ln/>
        </p:spPr>
        <p:txBody>
          <a:bodyPr wrap="none" lIns="0" tIns="0" rIns="0" bIns="0" rtlCol="0" anchor="ctr"/>
          <a:lstStyle/>
          <a:p>
            <a:pPr marL="0" indent="0" algn="ctr">
              <a:lnSpc>
                <a:spcPts val="278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Sumit Sharma</a:t>
            </a:r>
            <a:endParaRPr lang="en-US" sz="1850" dirty="0"/>
          </a:p>
        </p:txBody>
      </p:sp>
      <p:sp>
        <p:nvSpPr>
          <p:cNvPr id="10" name="Text 4"/>
          <p:cNvSpPr/>
          <p:nvPr/>
        </p:nvSpPr>
        <p:spPr>
          <a:xfrm>
            <a:off x="5404104" y="5193792"/>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Role</a:t>
            </a:r>
            <a:endParaRPr lang="en-US" sz="2320" dirty="0"/>
          </a:p>
        </p:txBody>
      </p:sp>
      <p:sp>
        <p:nvSpPr>
          <p:cNvPr id="11" name="Text 5"/>
          <p:cNvSpPr/>
          <p:nvPr/>
        </p:nvSpPr>
        <p:spPr>
          <a:xfrm>
            <a:off x="5404104" y="5705856"/>
            <a:ext cx="3831336" cy="356616"/>
          </a:xfrm>
          <a:prstGeom prst="rect">
            <a:avLst/>
          </a:prstGeom>
          <a:noFill/>
          <a:ln/>
        </p:spPr>
        <p:txBody>
          <a:bodyPr wrap="none" lIns="0" tIns="0" rIns="0" bIns="0" rtlCol="0" anchor="ctr"/>
          <a:lstStyle/>
          <a:p>
            <a:pPr marL="0" indent="0" algn="ctr">
              <a:lnSpc>
                <a:spcPts val="278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Data Analyst</a:t>
            </a:r>
            <a:endParaRPr lang="en-US" sz="1850" dirty="0"/>
          </a:p>
        </p:txBody>
      </p:sp>
      <p:sp>
        <p:nvSpPr>
          <p:cNvPr id="12" name="Text 6"/>
          <p:cNvSpPr/>
          <p:nvPr/>
        </p:nvSpPr>
        <p:spPr>
          <a:xfrm>
            <a:off x="9848088" y="5193792"/>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Objective</a:t>
            </a:r>
            <a:endParaRPr lang="en-US" sz="2320" dirty="0"/>
          </a:p>
        </p:txBody>
      </p:sp>
      <p:sp>
        <p:nvSpPr>
          <p:cNvPr id="13" name="Text 7"/>
          <p:cNvSpPr/>
          <p:nvPr/>
        </p:nvSpPr>
        <p:spPr>
          <a:xfrm>
            <a:off x="9848088" y="5705856"/>
            <a:ext cx="3831336" cy="713232"/>
          </a:xfrm>
          <a:prstGeom prst="rect">
            <a:avLst/>
          </a:prstGeom>
          <a:noFill/>
          <a:ln/>
        </p:spPr>
        <p:txBody>
          <a:bodyPr wrap="square" lIns="0" tIns="0" rIns="0" bIns="0" rtlCol="0" anchor="ctr"/>
          <a:lstStyle/>
          <a:p>
            <a:pPr marL="0" indent="0" algn="ctr">
              <a:lnSpc>
                <a:spcPts val="278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Create comprehensive dashboards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322576"/>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322576"/>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322576"/>
            <a:ext cx="4544568" cy="4544568"/>
          </a:xfrm>
          <a:prstGeom prst="rect">
            <a:avLst/>
          </a:prstGeom>
        </p:spPr>
      </p:pic>
      <p:pic>
        <p:nvPicPr>
          <p:cNvPr id="6" name="Image 4" descr="preencoded.png"/>
          <p:cNvPicPr>
            <a:picLocks noChangeAspect="1"/>
          </p:cNvPicPr>
          <p:nvPr/>
        </p:nvPicPr>
        <p:blipFill>
          <a:blip r:embed="rId7"/>
          <a:stretch>
            <a:fillRect/>
          </a:stretch>
        </p:blipFill>
        <p:spPr>
          <a:xfrm>
            <a:off x="5047488" y="2322576"/>
            <a:ext cx="4544568" cy="4544568"/>
          </a:xfrm>
          <a:prstGeom prst="rect">
            <a:avLst/>
          </a:prstGeom>
        </p:spPr>
      </p:pic>
      <p:sp>
        <p:nvSpPr>
          <p:cNvPr id="7" name="Text 0"/>
          <p:cNvSpPr/>
          <p:nvPr/>
        </p:nvSpPr>
        <p:spPr>
          <a:xfrm>
            <a:off x="832104" y="1188720"/>
            <a:ext cx="12984480" cy="704088"/>
          </a:xfrm>
          <a:prstGeom prst="rect">
            <a:avLst/>
          </a:prstGeom>
          <a:noFill/>
          <a:ln/>
        </p:spPr>
        <p:txBody>
          <a:bodyPr wrap="none" lIns="0" tIns="0" rIns="0" bIns="0" rtlCol="0" anchor="ctr"/>
          <a:lstStyle/>
          <a:p>
            <a:pPr marL="0" indent="0" algn="l">
              <a:lnSpc>
                <a:spcPts val="5510"/>
              </a:lnSpc>
              <a:buNone/>
            </a:pPr>
            <a:r>
              <a:rPr lang="en-US" sz="4410" dirty="0">
                <a:solidFill>
                  <a:srgbClr val="ACAEF6"/>
                </a:solidFill>
                <a:latin typeface="思源黑体-思源黑体-Medium" pitchFamily="34" charset="0"/>
                <a:ea typeface="思源黑体-思源黑体-Medium" pitchFamily="34" charset="-122"/>
                <a:cs typeface="思源黑体-思源黑体-Medium" pitchFamily="34" charset="-120"/>
              </a:rPr>
              <a:t>Today's Agenda</a:t>
            </a:r>
            <a:endParaRPr lang="en-US" sz="4410" dirty="0"/>
          </a:p>
        </p:txBody>
      </p:sp>
      <p:sp>
        <p:nvSpPr>
          <p:cNvPr id="8" name="Text 1"/>
          <p:cNvSpPr/>
          <p:nvPr/>
        </p:nvSpPr>
        <p:spPr>
          <a:xfrm>
            <a:off x="941832" y="2395728"/>
            <a:ext cx="3995928" cy="356616"/>
          </a:xfrm>
          <a:prstGeom prst="rect">
            <a:avLst/>
          </a:prstGeom>
          <a:noFill/>
          <a:ln/>
        </p:spPr>
        <p:txBody>
          <a:bodyPr wrap="none" lIns="0" tIns="0" rIns="0" bIns="0" rtlCol="0" anchor="ctr"/>
          <a:lstStyle/>
          <a:p>
            <a:pPr marL="0" indent="0" algn="r">
              <a:lnSpc>
                <a:spcPts val="2750"/>
              </a:lnSpc>
              <a:buNone/>
            </a:pPr>
            <a:r>
              <a:rPr lang="en-US" sz="2200" dirty="0">
                <a:solidFill>
                  <a:srgbClr val="FFFFFF"/>
                </a:solidFill>
                <a:latin typeface="思源黑体-思源黑体-Medium" pitchFamily="34" charset="0"/>
                <a:ea typeface="思源黑体-思源黑体-Medium" pitchFamily="34" charset="-122"/>
                <a:cs typeface="思源黑体-思源黑体-Medium" pitchFamily="34" charset="-120"/>
              </a:rPr>
              <a:t>Build Dashboard on Excel</a:t>
            </a:r>
            <a:endParaRPr lang="en-US" sz="2200" dirty="0"/>
          </a:p>
        </p:txBody>
      </p:sp>
      <p:sp>
        <p:nvSpPr>
          <p:cNvPr id="9" name="Text 2"/>
          <p:cNvSpPr/>
          <p:nvPr/>
        </p:nvSpPr>
        <p:spPr>
          <a:xfrm>
            <a:off x="941832" y="2999232"/>
            <a:ext cx="3995928" cy="1353312"/>
          </a:xfrm>
          <a:prstGeom prst="rect">
            <a:avLst/>
          </a:prstGeom>
          <a:noFill/>
          <a:ln/>
        </p:spPr>
        <p:txBody>
          <a:bodyPr wrap="square" lIns="0" tIns="0" rIns="0" bIns="0" rtlCol="0" anchor="ctr"/>
          <a:lstStyle/>
          <a:p>
            <a:pPr marL="0" indent="0" algn="r">
              <a:lnSpc>
                <a:spcPts val="2640"/>
              </a:lnSpc>
              <a:buNone/>
            </a:pPr>
            <a:r>
              <a:rPr lang="en-US" sz="1760" dirty="0">
                <a:solidFill>
                  <a:srgbClr val="FFFFFF"/>
                </a:solidFill>
                <a:latin typeface="思源黑体-思源黑体-Medium" pitchFamily="34" charset="0"/>
                <a:ea typeface="思源黑体-思源黑体-Medium" pitchFamily="34" charset="-122"/>
                <a:cs typeface="思源黑体-思源黑体-Medium" pitchFamily="34" charset="-120"/>
              </a:rPr>
              <a:t>Create an interactive dashboard using Excel to visualize key metrics and trends from the Adventure Works dataset.</a:t>
            </a:r>
            <a:endParaRPr lang="en-US" sz="1760" dirty="0"/>
          </a:p>
        </p:txBody>
      </p:sp>
      <p:sp>
        <p:nvSpPr>
          <p:cNvPr id="10" name="Text 3"/>
          <p:cNvSpPr/>
          <p:nvPr/>
        </p:nvSpPr>
        <p:spPr>
          <a:xfrm>
            <a:off x="941832" y="5184648"/>
            <a:ext cx="3995928" cy="356616"/>
          </a:xfrm>
          <a:prstGeom prst="rect">
            <a:avLst/>
          </a:prstGeom>
          <a:noFill/>
          <a:ln/>
        </p:spPr>
        <p:txBody>
          <a:bodyPr wrap="none" lIns="0" tIns="0" rIns="0" bIns="0" rtlCol="0" anchor="ctr"/>
          <a:lstStyle/>
          <a:p>
            <a:pPr marL="0" indent="0" algn="r">
              <a:lnSpc>
                <a:spcPts val="2750"/>
              </a:lnSpc>
              <a:buNone/>
            </a:pPr>
            <a:r>
              <a:rPr lang="en-US" sz="2200" dirty="0">
                <a:solidFill>
                  <a:srgbClr val="FFFFFF"/>
                </a:solidFill>
                <a:latin typeface="思源黑体-思源黑体-Medium" pitchFamily="34" charset="0"/>
                <a:ea typeface="思源黑体-思源黑体-Medium" pitchFamily="34" charset="-122"/>
                <a:cs typeface="思源黑体-思源黑体-Medium" pitchFamily="34" charset="-120"/>
              </a:rPr>
              <a:t>My SQL Analysis</a:t>
            </a:r>
            <a:endParaRPr lang="en-US" sz="2200" dirty="0"/>
          </a:p>
        </p:txBody>
      </p:sp>
      <p:sp>
        <p:nvSpPr>
          <p:cNvPr id="11" name="Text 4"/>
          <p:cNvSpPr/>
          <p:nvPr/>
        </p:nvSpPr>
        <p:spPr>
          <a:xfrm>
            <a:off x="941832" y="5788152"/>
            <a:ext cx="3995928" cy="1014984"/>
          </a:xfrm>
          <a:prstGeom prst="rect">
            <a:avLst/>
          </a:prstGeom>
          <a:noFill/>
          <a:ln/>
        </p:spPr>
        <p:txBody>
          <a:bodyPr wrap="square" lIns="0" tIns="0" rIns="0" bIns="0" rtlCol="0" anchor="ctr"/>
          <a:lstStyle/>
          <a:p>
            <a:pPr marL="0" indent="0" algn="r">
              <a:lnSpc>
                <a:spcPts val="2640"/>
              </a:lnSpc>
              <a:buNone/>
            </a:pPr>
            <a:r>
              <a:rPr lang="en-US" sz="1760" dirty="0">
                <a:solidFill>
                  <a:srgbClr val="FFFFFF"/>
                </a:solidFill>
                <a:latin typeface="思源黑体-思源黑体-Medium" pitchFamily="34" charset="0"/>
                <a:ea typeface="思源黑体-思源黑体-Medium" pitchFamily="34" charset="-122"/>
                <a:cs typeface="思源黑体-思源黑体-Medium" pitchFamily="34" charset="-120"/>
              </a:rPr>
              <a:t>Perform SQL queries on the Adventure Works dataset to extract valuable insights.</a:t>
            </a:r>
            <a:endParaRPr lang="en-US" sz="1760" dirty="0"/>
          </a:p>
        </p:txBody>
      </p:sp>
      <p:sp>
        <p:nvSpPr>
          <p:cNvPr id="12" name="Text 5"/>
          <p:cNvSpPr/>
          <p:nvPr/>
        </p:nvSpPr>
        <p:spPr>
          <a:xfrm>
            <a:off x="6117336" y="3273552"/>
            <a:ext cx="164592" cy="411480"/>
          </a:xfrm>
          <a:prstGeom prst="rect">
            <a:avLst/>
          </a:prstGeom>
          <a:noFill/>
          <a:ln/>
        </p:spPr>
        <p:txBody>
          <a:bodyPr wrap="none" lIns="0" tIns="0" rIns="0" bIns="0" rtlCol="0" anchor="ctr"/>
          <a:lstStyle/>
          <a:p>
            <a:pPr marL="0" indent="0" algn="l">
              <a:lnSpc>
                <a:spcPts val="2640"/>
              </a:lnSpc>
              <a:buNone/>
            </a:pPr>
            <a:r>
              <a:rPr lang="en-US" sz="2200" dirty="0">
                <a:solidFill>
                  <a:srgbClr val="FFFFFF"/>
                </a:solidFill>
                <a:latin typeface="思源黑体-思源黑体-Medium" pitchFamily="34" charset="0"/>
                <a:ea typeface="思源黑体-思源黑体-Medium" pitchFamily="34" charset="-122"/>
                <a:cs typeface="思源黑体-思源黑体-Medium" pitchFamily="34" charset="-120"/>
              </a:rPr>
              <a:t>1</a:t>
            </a:r>
            <a:endParaRPr lang="en-US" sz="2200" dirty="0"/>
          </a:p>
        </p:txBody>
      </p:sp>
      <p:sp>
        <p:nvSpPr>
          <p:cNvPr id="13" name="Text 6"/>
          <p:cNvSpPr/>
          <p:nvPr/>
        </p:nvSpPr>
        <p:spPr>
          <a:xfrm>
            <a:off x="6117336" y="5522976"/>
            <a:ext cx="164592" cy="411480"/>
          </a:xfrm>
          <a:prstGeom prst="rect">
            <a:avLst/>
          </a:prstGeom>
          <a:noFill/>
          <a:ln/>
        </p:spPr>
        <p:txBody>
          <a:bodyPr wrap="none" lIns="0" tIns="0" rIns="0" bIns="0" rtlCol="0" anchor="ctr"/>
          <a:lstStyle/>
          <a:p>
            <a:pPr marL="0" indent="0" algn="l">
              <a:lnSpc>
                <a:spcPts val="2640"/>
              </a:lnSpc>
              <a:buNone/>
            </a:pPr>
            <a:r>
              <a:rPr lang="en-US" sz="2200" dirty="0">
                <a:solidFill>
                  <a:srgbClr val="FFFFFF"/>
                </a:solidFill>
                <a:latin typeface="思源黑体-思源黑体-Medium" pitchFamily="34" charset="0"/>
                <a:ea typeface="思源黑体-思源黑体-Medium" pitchFamily="34" charset="-122"/>
                <a:cs typeface="思源黑体-思源黑体-Medium" pitchFamily="34" charset="-120"/>
              </a:rPr>
              <a:t>4</a:t>
            </a:r>
            <a:endParaRPr lang="en-US" sz="2200" dirty="0"/>
          </a:p>
        </p:txBody>
      </p:sp>
      <p:sp>
        <p:nvSpPr>
          <p:cNvPr id="14" name="Text 7"/>
          <p:cNvSpPr/>
          <p:nvPr/>
        </p:nvSpPr>
        <p:spPr>
          <a:xfrm>
            <a:off x="8366760" y="3273552"/>
            <a:ext cx="164592" cy="411480"/>
          </a:xfrm>
          <a:prstGeom prst="rect">
            <a:avLst/>
          </a:prstGeom>
          <a:noFill/>
          <a:ln/>
        </p:spPr>
        <p:txBody>
          <a:bodyPr wrap="none" lIns="0" tIns="0" rIns="0" bIns="0" rtlCol="0" anchor="ctr"/>
          <a:lstStyle/>
          <a:p>
            <a:pPr marL="0" indent="0" algn="l">
              <a:lnSpc>
                <a:spcPts val="2640"/>
              </a:lnSpc>
              <a:buNone/>
            </a:pPr>
            <a:r>
              <a:rPr lang="en-US" sz="2200" dirty="0">
                <a:solidFill>
                  <a:srgbClr val="FFFFFF"/>
                </a:solidFill>
                <a:latin typeface="思源黑体-思源黑体-Medium" pitchFamily="34" charset="0"/>
                <a:ea typeface="思源黑体-思源黑体-Medium" pitchFamily="34" charset="-122"/>
                <a:cs typeface="思源黑体-思源黑体-Medium" pitchFamily="34" charset="-120"/>
              </a:rPr>
              <a:t>2</a:t>
            </a:r>
            <a:endParaRPr lang="en-US" sz="2200" dirty="0"/>
          </a:p>
        </p:txBody>
      </p:sp>
      <p:sp>
        <p:nvSpPr>
          <p:cNvPr id="15" name="Text 8"/>
          <p:cNvSpPr/>
          <p:nvPr/>
        </p:nvSpPr>
        <p:spPr>
          <a:xfrm>
            <a:off x="9701784" y="2395728"/>
            <a:ext cx="3995928" cy="356616"/>
          </a:xfrm>
          <a:prstGeom prst="rect">
            <a:avLst/>
          </a:prstGeom>
          <a:noFill/>
          <a:ln/>
        </p:spPr>
        <p:txBody>
          <a:bodyPr wrap="none" lIns="0" tIns="0" rIns="0" bIns="0" rtlCol="0" anchor="ctr"/>
          <a:lstStyle/>
          <a:p>
            <a:pPr marL="0" indent="0" algn="l">
              <a:lnSpc>
                <a:spcPts val="2750"/>
              </a:lnSpc>
              <a:buNone/>
            </a:pPr>
            <a:r>
              <a:rPr lang="en-US" sz="2200" dirty="0">
                <a:solidFill>
                  <a:srgbClr val="FFFFFF"/>
                </a:solidFill>
                <a:latin typeface="思源黑体-思源黑体-Medium" pitchFamily="34" charset="0"/>
                <a:ea typeface="思源黑体-思源黑体-Medium" pitchFamily="34" charset="-122"/>
                <a:cs typeface="思源黑体-思源黑体-Medium" pitchFamily="34" charset="-120"/>
              </a:rPr>
              <a:t>Build Power BI Dashboard</a:t>
            </a:r>
            <a:endParaRPr lang="en-US" sz="2200" dirty="0"/>
          </a:p>
        </p:txBody>
      </p:sp>
      <p:sp>
        <p:nvSpPr>
          <p:cNvPr id="16" name="Text 9"/>
          <p:cNvSpPr/>
          <p:nvPr/>
        </p:nvSpPr>
        <p:spPr>
          <a:xfrm>
            <a:off x="8366760" y="5522976"/>
            <a:ext cx="164592" cy="411480"/>
          </a:xfrm>
          <a:prstGeom prst="rect">
            <a:avLst/>
          </a:prstGeom>
          <a:noFill/>
          <a:ln/>
        </p:spPr>
        <p:txBody>
          <a:bodyPr wrap="none" lIns="0" tIns="0" rIns="0" bIns="0" rtlCol="0" anchor="ctr"/>
          <a:lstStyle/>
          <a:p>
            <a:pPr marL="0" indent="0" algn="l">
              <a:lnSpc>
                <a:spcPts val="2640"/>
              </a:lnSpc>
              <a:buNone/>
            </a:pPr>
            <a:r>
              <a:rPr lang="en-US" sz="2200" dirty="0">
                <a:solidFill>
                  <a:srgbClr val="FFFFFF"/>
                </a:solidFill>
                <a:latin typeface="思源黑体-思源黑体-Medium" pitchFamily="34" charset="0"/>
                <a:ea typeface="思源黑体-思源黑体-Medium" pitchFamily="34" charset="-122"/>
                <a:cs typeface="思源黑体-思源黑体-Medium" pitchFamily="34" charset="-120"/>
              </a:rPr>
              <a:t>3</a:t>
            </a:r>
            <a:endParaRPr lang="en-US" sz="2200" dirty="0"/>
          </a:p>
        </p:txBody>
      </p:sp>
      <p:sp>
        <p:nvSpPr>
          <p:cNvPr id="17" name="Text 10"/>
          <p:cNvSpPr/>
          <p:nvPr/>
        </p:nvSpPr>
        <p:spPr>
          <a:xfrm>
            <a:off x="9701784" y="2999232"/>
            <a:ext cx="3995928" cy="1353312"/>
          </a:xfrm>
          <a:prstGeom prst="rect">
            <a:avLst/>
          </a:prstGeom>
          <a:noFill/>
          <a:ln/>
        </p:spPr>
        <p:txBody>
          <a:bodyPr wrap="square" lIns="0" tIns="0" rIns="0" bIns="0" rtlCol="0" anchor="ctr"/>
          <a:lstStyle/>
          <a:p>
            <a:pPr marL="0" indent="0" algn="l">
              <a:lnSpc>
                <a:spcPts val="2640"/>
              </a:lnSpc>
              <a:buNone/>
            </a:pPr>
            <a:r>
              <a:rPr lang="en-US" sz="1760" dirty="0">
                <a:solidFill>
                  <a:srgbClr val="FFFFFF"/>
                </a:solidFill>
                <a:latin typeface="思源黑体-思源黑体-Medium" pitchFamily="34" charset="0"/>
                <a:ea typeface="思源黑体-思源黑体-Medium" pitchFamily="34" charset="-122"/>
                <a:cs typeface="思源黑体-思源黑体-Medium" pitchFamily="34" charset="-120"/>
              </a:rPr>
              <a:t>Utilize Power BI to create a robust dashboard that integrates the same dataset, enabling advanced analytics.</a:t>
            </a:r>
            <a:endParaRPr lang="en-US" sz="1760" dirty="0"/>
          </a:p>
        </p:txBody>
      </p:sp>
      <p:sp>
        <p:nvSpPr>
          <p:cNvPr id="18" name="Text 11"/>
          <p:cNvSpPr/>
          <p:nvPr/>
        </p:nvSpPr>
        <p:spPr>
          <a:xfrm>
            <a:off x="9701784" y="5184648"/>
            <a:ext cx="3995928" cy="356616"/>
          </a:xfrm>
          <a:prstGeom prst="rect">
            <a:avLst/>
          </a:prstGeom>
          <a:noFill/>
          <a:ln/>
        </p:spPr>
        <p:txBody>
          <a:bodyPr wrap="none" lIns="0" tIns="0" rIns="0" bIns="0" rtlCol="0" anchor="ctr"/>
          <a:lstStyle/>
          <a:p>
            <a:pPr marL="0" indent="0" algn="l">
              <a:lnSpc>
                <a:spcPts val="2750"/>
              </a:lnSpc>
              <a:buNone/>
            </a:pPr>
            <a:r>
              <a:rPr lang="en-US" sz="2200" dirty="0">
                <a:solidFill>
                  <a:srgbClr val="FFFFFF"/>
                </a:solidFill>
                <a:latin typeface="思源黑体-思源黑体-Medium" pitchFamily="34" charset="0"/>
                <a:ea typeface="思源黑体-思源黑体-Medium" pitchFamily="34" charset="-122"/>
                <a:cs typeface="思源黑体-思源黑体-Medium" pitchFamily="34" charset="-120"/>
              </a:rPr>
              <a:t>Build Tableau Dashboard</a:t>
            </a:r>
            <a:endParaRPr lang="en-US" sz="2200" dirty="0"/>
          </a:p>
        </p:txBody>
      </p:sp>
      <p:sp>
        <p:nvSpPr>
          <p:cNvPr id="19" name="Text 12"/>
          <p:cNvSpPr/>
          <p:nvPr/>
        </p:nvSpPr>
        <p:spPr>
          <a:xfrm>
            <a:off x="9701784" y="5788152"/>
            <a:ext cx="3995928" cy="1014984"/>
          </a:xfrm>
          <a:prstGeom prst="rect">
            <a:avLst/>
          </a:prstGeom>
          <a:noFill/>
          <a:ln/>
        </p:spPr>
        <p:txBody>
          <a:bodyPr wrap="square" lIns="0" tIns="0" rIns="0" bIns="0" rtlCol="0" anchor="ctr"/>
          <a:lstStyle/>
          <a:p>
            <a:pPr marL="0" indent="0" algn="l">
              <a:lnSpc>
                <a:spcPts val="2640"/>
              </a:lnSpc>
              <a:buNone/>
            </a:pPr>
            <a:r>
              <a:rPr lang="en-US" sz="1760" dirty="0">
                <a:solidFill>
                  <a:srgbClr val="FFFFFF"/>
                </a:solidFill>
                <a:latin typeface="思源黑体-思源黑体-Medium" pitchFamily="34" charset="0"/>
                <a:ea typeface="思源黑体-思源黑体-Medium" pitchFamily="34" charset="-122"/>
                <a:cs typeface="思源黑体-思源黑体-Medium" pitchFamily="34" charset="-120"/>
              </a:rPr>
              <a:t>Develop a Tableau dashboard to illustrate the data visually, leveraging powerful visualization capabilities.</a:t>
            </a:r>
            <a:endParaRPr lang="en-US" sz="176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0120" y="2130552"/>
            <a:ext cx="3849624" cy="2542032"/>
          </a:xfrm>
          <a:prstGeom prst="rect">
            <a:avLst/>
          </a:prstGeom>
        </p:spPr>
      </p:pic>
      <p:pic>
        <p:nvPicPr>
          <p:cNvPr id="4" name="Image 2" descr="preencoded.png"/>
          <p:cNvPicPr>
            <a:picLocks noChangeAspect="1"/>
          </p:cNvPicPr>
          <p:nvPr/>
        </p:nvPicPr>
        <p:blipFill>
          <a:blip r:embed="rId5"/>
          <a:stretch>
            <a:fillRect/>
          </a:stretch>
        </p:blipFill>
        <p:spPr>
          <a:xfrm>
            <a:off x="5394960" y="2130552"/>
            <a:ext cx="3849624" cy="2542032"/>
          </a:xfrm>
          <a:prstGeom prst="rect">
            <a:avLst/>
          </a:prstGeom>
        </p:spPr>
      </p:pic>
      <p:pic>
        <p:nvPicPr>
          <p:cNvPr id="5" name="Image 3" descr="preencoded.png"/>
          <p:cNvPicPr>
            <a:picLocks noChangeAspect="1"/>
          </p:cNvPicPr>
          <p:nvPr/>
        </p:nvPicPr>
        <p:blipFill>
          <a:blip r:embed="rId6"/>
          <a:stretch>
            <a:fillRect/>
          </a:stretch>
        </p:blipFill>
        <p:spPr>
          <a:xfrm>
            <a:off x="9829800" y="2130552"/>
            <a:ext cx="3849624" cy="2542032"/>
          </a:xfrm>
          <a:prstGeom prst="rect">
            <a:avLst/>
          </a:prstGeom>
        </p:spPr>
      </p:pic>
      <p:sp>
        <p:nvSpPr>
          <p:cNvPr id="6" name="Text 0"/>
          <p:cNvSpPr/>
          <p:nvPr/>
        </p:nvSpPr>
        <p:spPr>
          <a:xfrm>
            <a:off x="832104" y="1051560"/>
            <a:ext cx="12984480" cy="704088"/>
          </a:xfrm>
          <a:prstGeom prst="rect">
            <a:avLst/>
          </a:prstGeom>
          <a:noFill/>
          <a:ln/>
        </p:spPr>
        <p:txBody>
          <a:bodyPr wrap="none" lIns="0" tIns="0" rIns="0" bIns="0" rtlCol="0" anchor="ctr"/>
          <a:lstStyle/>
          <a:p>
            <a:pPr marL="0" indent="0" algn="l">
              <a:lnSpc>
                <a:spcPts val="5510"/>
              </a:lnSpc>
              <a:buNone/>
            </a:pPr>
            <a:r>
              <a:rPr lang="en-US" sz="4410" dirty="0">
                <a:solidFill>
                  <a:srgbClr val="ACAEF6"/>
                </a:solidFill>
                <a:latin typeface="思源黑体-思源黑体-Medium" pitchFamily="34" charset="0"/>
                <a:ea typeface="思源黑体-思源黑体-Medium" pitchFamily="34" charset="-122"/>
                <a:cs typeface="思源黑体-思源黑体-Medium" pitchFamily="34" charset="-120"/>
              </a:rPr>
              <a:t>Creating an Excel Dashboard</a:t>
            </a:r>
            <a:endParaRPr lang="en-US" sz="4410" dirty="0"/>
          </a:p>
        </p:txBody>
      </p:sp>
      <p:sp>
        <p:nvSpPr>
          <p:cNvPr id="7" name="Text 1"/>
          <p:cNvSpPr/>
          <p:nvPr/>
        </p:nvSpPr>
        <p:spPr>
          <a:xfrm>
            <a:off x="960120" y="4892040"/>
            <a:ext cx="3849624" cy="356616"/>
          </a:xfrm>
          <a:prstGeom prst="rect">
            <a:avLst/>
          </a:prstGeom>
          <a:noFill/>
          <a:ln/>
        </p:spPr>
        <p:txBody>
          <a:bodyPr wrap="none" lIns="0" tIns="0" rIns="0" bIns="0" rtlCol="0" anchor="ctr"/>
          <a:lstStyle/>
          <a:p>
            <a:pPr marL="0" indent="0" algn="ctr">
              <a:lnSpc>
                <a:spcPts val="2750"/>
              </a:lnSpc>
              <a:buNone/>
            </a:pPr>
            <a:r>
              <a:rPr lang="en-US" sz="2200" dirty="0">
                <a:solidFill>
                  <a:srgbClr val="FFFFFF"/>
                </a:solidFill>
                <a:latin typeface="思源黑体-思源黑体-Medium" pitchFamily="34" charset="0"/>
                <a:ea typeface="思源黑体-思源黑体-Medium" pitchFamily="34" charset="-122"/>
                <a:cs typeface="思源黑体-思源黑体-Medium" pitchFamily="34" charset="-120"/>
              </a:rPr>
              <a:t>Data Sources</a:t>
            </a:r>
            <a:endParaRPr lang="en-US" sz="2200" dirty="0"/>
          </a:p>
        </p:txBody>
      </p:sp>
      <p:sp>
        <p:nvSpPr>
          <p:cNvPr id="8" name="Text 2"/>
          <p:cNvSpPr/>
          <p:nvPr/>
        </p:nvSpPr>
        <p:spPr>
          <a:xfrm>
            <a:off x="960120" y="5376672"/>
            <a:ext cx="3849624" cy="1682496"/>
          </a:xfrm>
          <a:prstGeom prst="rect">
            <a:avLst/>
          </a:prstGeom>
          <a:noFill/>
          <a:ln/>
        </p:spPr>
        <p:txBody>
          <a:bodyPr wrap="square" lIns="0" tIns="0" rIns="0" bIns="0" rtlCol="0" anchor="ctr"/>
          <a:lstStyle/>
          <a:p>
            <a:pPr marL="0" indent="0" algn="ctr">
              <a:lnSpc>
                <a:spcPts val="2640"/>
              </a:lnSpc>
              <a:buNone/>
            </a:pPr>
            <a:r>
              <a:rPr lang="en-US" sz="1760" dirty="0">
                <a:solidFill>
                  <a:srgbClr val="FFFFFF"/>
                </a:solidFill>
                <a:latin typeface="思源黑体-思源黑体-Medium" pitchFamily="34" charset="0"/>
                <a:ea typeface="思源黑体-思源黑体-Medium" pitchFamily="34" charset="-122"/>
                <a:cs typeface="思源黑体-思源黑体-Medium" pitchFamily="34" charset="-120"/>
              </a:rPr>
              <a:t>Identify and connect to relevant data sources within the Adventure Works dataset, ensuring accurate and up-to-date information for analysis.</a:t>
            </a:r>
            <a:endParaRPr lang="en-US" sz="1760" dirty="0"/>
          </a:p>
        </p:txBody>
      </p:sp>
      <p:sp>
        <p:nvSpPr>
          <p:cNvPr id="9" name="Text 3"/>
          <p:cNvSpPr/>
          <p:nvPr/>
        </p:nvSpPr>
        <p:spPr>
          <a:xfrm>
            <a:off x="5394960" y="4892040"/>
            <a:ext cx="3849624" cy="356616"/>
          </a:xfrm>
          <a:prstGeom prst="rect">
            <a:avLst/>
          </a:prstGeom>
          <a:noFill/>
          <a:ln/>
        </p:spPr>
        <p:txBody>
          <a:bodyPr wrap="none" lIns="0" tIns="0" rIns="0" bIns="0" rtlCol="0" anchor="ctr"/>
          <a:lstStyle/>
          <a:p>
            <a:pPr marL="0" indent="0" algn="ctr">
              <a:lnSpc>
                <a:spcPts val="2750"/>
              </a:lnSpc>
              <a:buNone/>
            </a:pPr>
            <a:r>
              <a:rPr lang="en-US" sz="2200" dirty="0">
                <a:solidFill>
                  <a:srgbClr val="FFFFFF"/>
                </a:solidFill>
                <a:latin typeface="思源黑体-思源黑体-Medium" pitchFamily="34" charset="0"/>
                <a:ea typeface="思源黑体-思源黑体-Medium" pitchFamily="34" charset="-122"/>
                <a:cs typeface="思源黑体-思源黑体-Medium" pitchFamily="34" charset="-120"/>
              </a:rPr>
              <a:t>Visualization Techniques</a:t>
            </a:r>
            <a:endParaRPr lang="en-US" sz="2200" dirty="0"/>
          </a:p>
        </p:txBody>
      </p:sp>
      <p:sp>
        <p:nvSpPr>
          <p:cNvPr id="10" name="Text 4"/>
          <p:cNvSpPr/>
          <p:nvPr/>
        </p:nvSpPr>
        <p:spPr>
          <a:xfrm>
            <a:off x="5394960" y="5376672"/>
            <a:ext cx="3849624" cy="1353312"/>
          </a:xfrm>
          <a:prstGeom prst="rect">
            <a:avLst/>
          </a:prstGeom>
          <a:noFill/>
          <a:ln/>
        </p:spPr>
        <p:txBody>
          <a:bodyPr wrap="square" lIns="0" tIns="0" rIns="0" bIns="0" rtlCol="0" anchor="ctr"/>
          <a:lstStyle/>
          <a:p>
            <a:pPr marL="0" indent="0" algn="ctr">
              <a:lnSpc>
                <a:spcPts val="2640"/>
              </a:lnSpc>
              <a:buNone/>
            </a:pPr>
            <a:r>
              <a:rPr lang="en-US" sz="1760" dirty="0">
                <a:solidFill>
                  <a:srgbClr val="FFFFFF"/>
                </a:solidFill>
                <a:latin typeface="思源黑体-思源黑体-Medium" pitchFamily="34" charset="0"/>
                <a:ea typeface="思源黑体-思源黑体-Medium" pitchFamily="34" charset="-122"/>
                <a:cs typeface="思源黑体-思源黑体-Medium" pitchFamily="34" charset="-120"/>
              </a:rPr>
              <a:t>Use charts, tables, and pivot tables to present data effectively, allowing for easy interpretation of trends and patterns.</a:t>
            </a:r>
            <a:endParaRPr lang="en-US" sz="1760" dirty="0"/>
          </a:p>
        </p:txBody>
      </p:sp>
      <p:sp>
        <p:nvSpPr>
          <p:cNvPr id="11" name="Text 5"/>
          <p:cNvSpPr/>
          <p:nvPr/>
        </p:nvSpPr>
        <p:spPr>
          <a:xfrm>
            <a:off x="9829800" y="4892040"/>
            <a:ext cx="3849624" cy="356616"/>
          </a:xfrm>
          <a:prstGeom prst="rect">
            <a:avLst/>
          </a:prstGeom>
          <a:noFill/>
          <a:ln/>
        </p:spPr>
        <p:txBody>
          <a:bodyPr wrap="none" lIns="0" tIns="0" rIns="0" bIns="0" rtlCol="0" anchor="ctr"/>
          <a:lstStyle/>
          <a:p>
            <a:pPr marL="0" indent="0" algn="ctr">
              <a:lnSpc>
                <a:spcPts val="2750"/>
              </a:lnSpc>
              <a:buNone/>
            </a:pPr>
            <a:r>
              <a:rPr lang="en-US" sz="2200" dirty="0">
                <a:solidFill>
                  <a:srgbClr val="FFFFFF"/>
                </a:solidFill>
                <a:latin typeface="思源黑体-思源黑体-Medium" pitchFamily="34" charset="0"/>
                <a:ea typeface="思源黑体-思源黑体-Medium" pitchFamily="34" charset="-122"/>
                <a:cs typeface="思源黑体-思源黑体-Medium" pitchFamily="34" charset="-120"/>
              </a:rPr>
              <a:t>Interactivity</a:t>
            </a:r>
            <a:endParaRPr lang="en-US" sz="2200" dirty="0"/>
          </a:p>
        </p:txBody>
      </p:sp>
      <p:sp>
        <p:nvSpPr>
          <p:cNvPr id="12" name="Text 6"/>
          <p:cNvSpPr/>
          <p:nvPr/>
        </p:nvSpPr>
        <p:spPr>
          <a:xfrm>
            <a:off x="9829800" y="5376672"/>
            <a:ext cx="3849624" cy="1353312"/>
          </a:xfrm>
          <a:prstGeom prst="rect">
            <a:avLst/>
          </a:prstGeom>
          <a:noFill/>
          <a:ln/>
        </p:spPr>
        <p:txBody>
          <a:bodyPr wrap="square" lIns="0" tIns="0" rIns="0" bIns="0" rtlCol="0" anchor="ctr"/>
          <a:lstStyle/>
          <a:p>
            <a:pPr marL="0" indent="0" algn="ctr">
              <a:lnSpc>
                <a:spcPts val="2640"/>
              </a:lnSpc>
              <a:buNone/>
            </a:pPr>
            <a:r>
              <a:rPr lang="en-US" sz="1760" dirty="0">
                <a:solidFill>
                  <a:srgbClr val="FFFFFF"/>
                </a:solidFill>
                <a:latin typeface="思源黑体-思源黑体-Medium" pitchFamily="34" charset="0"/>
                <a:ea typeface="思源黑体-思源黑体-Medium" pitchFamily="34" charset="-122"/>
                <a:cs typeface="思源黑体-思源黑体-Medium" pitchFamily="34" charset="-120"/>
              </a:rPr>
              <a:t>Implement features like slicers and dropdowns to enhance user interaction and enable viewers to filter data according to their needs.</a:t>
            </a:r>
            <a:endParaRPr lang="en-US" sz="176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3" name="Text 0"/>
          <p:cNvSpPr/>
          <p:nvPr/>
        </p:nvSpPr>
        <p:spPr>
          <a:xfrm>
            <a:off x="832104" y="394106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pic>
        <p:nvPicPr>
          <p:cNvPr id="5" name="Picture 4">
            <a:extLst>
              <a:ext uri="{FF2B5EF4-FFF2-40B4-BE49-F238E27FC236}">
                <a16:creationId xmlns:a16="http://schemas.microsoft.com/office/drawing/2014/main" id="{D9A275C3-825C-70FC-5621-768661881598}"/>
              </a:ext>
            </a:extLst>
          </p:cNvPr>
          <p:cNvPicPr>
            <a:picLocks noChangeAspect="1"/>
          </p:cNvPicPr>
          <p:nvPr/>
        </p:nvPicPr>
        <p:blipFill>
          <a:blip r:embed="rId4"/>
          <a:stretch>
            <a:fillRect/>
          </a:stretch>
        </p:blipFill>
        <p:spPr>
          <a:xfrm>
            <a:off x="59739" y="658368"/>
            <a:ext cx="14570661" cy="7333488"/>
          </a:xfrm>
          <a:prstGeom prst="rect">
            <a:avLst/>
          </a:prstGeom>
        </p:spPr>
      </p:pic>
      <p:sp>
        <p:nvSpPr>
          <p:cNvPr id="6" name="TextBox 5">
            <a:extLst>
              <a:ext uri="{FF2B5EF4-FFF2-40B4-BE49-F238E27FC236}">
                <a16:creationId xmlns:a16="http://schemas.microsoft.com/office/drawing/2014/main" id="{C5158056-23D9-525C-E011-07E810DFE9D3}"/>
              </a:ext>
            </a:extLst>
          </p:cNvPr>
          <p:cNvSpPr txBox="1"/>
          <p:nvPr/>
        </p:nvSpPr>
        <p:spPr>
          <a:xfrm>
            <a:off x="603504" y="-47506"/>
            <a:ext cx="6035040" cy="584775"/>
          </a:xfrm>
          <a:prstGeom prst="rect">
            <a:avLst/>
          </a:prstGeom>
          <a:noFill/>
        </p:spPr>
        <p:txBody>
          <a:bodyPr wrap="square" rtlCol="0">
            <a:spAutoFit/>
          </a:bodyPr>
          <a:lstStyle/>
          <a:p>
            <a:r>
              <a:rPr lang="en-US" sz="3200" b="1" dirty="0">
                <a:solidFill>
                  <a:schemeClr val="bg1"/>
                </a:solidFill>
              </a:rPr>
              <a:t>EXCEL DASHBOARD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41248" y="3227832"/>
            <a:ext cx="4142232" cy="2523744"/>
          </a:xfrm>
          <a:prstGeom prst="rect">
            <a:avLst/>
          </a:prstGeom>
        </p:spPr>
      </p:pic>
      <p:pic>
        <p:nvPicPr>
          <p:cNvPr id="5" name="Image 3" descr="preencoded.png"/>
          <p:cNvPicPr>
            <a:picLocks noChangeAspect="1"/>
          </p:cNvPicPr>
          <p:nvPr/>
        </p:nvPicPr>
        <p:blipFill>
          <a:blip r:embed="rId5"/>
          <a:stretch>
            <a:fillRect/>
          </a:stretch>
        </p:blipFill>
        <p:spPr>
          <a:xfrm>
            <a:off x="5486400" y="3227832"/>
            <a:ext cx="3675888" cy="2523744"/>
          </a:xfrm>
          <a:prstGeom prst="rect">
            <a:avLst/>
          </a:prstGeom>
        </p:spPr>
      </p:pic>
      <p:sp>
        <p:nvSpPr>
          <p:cNvPr id="7" name="Text 0"/>
          <p:cNvSpPr/>
          <p:nvPr/>
        </p:nvSpPr>
        <p:spPr>
          <a:xfrm>
            <a:off x="832104" y="221284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ACAEF6"/>
                </a:solidFill>
                <a:latin typeface="思源黑体-思源黑体-Medium" pitchFamily="34" charset="0"/>
                <a:ea typeface="思源黑体-思源黑体-Medium" pitchFamily="34" charset="-122"/>
                <a:cs typeface="思源黑体-思源黑体-Medium" pitchFamily="34" charset="-120"/>
              </a:rPr>
              <a:t>Power BI Dashboard Overview</a:t>
            </a:r>
            <a:endParaRPr lang="en-US" sz="4640" dirty="0"/>
          </a:p>
        </p:txBody>
      </p:sp>
      <p:sp>
        <p:nvSpPr>
          <p:cNvPr id="8" name="Text 1"/>
          <p:cNvSpPr/>
          <p:nvPr/>
        </p:nvSpPr>
        <p:spPr>
          <a:xfrm>
            <a:off x="1078992" y="3346704"/>
            <a:ext cx="3675888" cy="374904"/>
          </a:xfrm>
          <a:prstGeom prst="rect">
            <a:avLst/>
          </a:prstGeom>
          <a:noFill/>
          <a:ln/>
        </p:spPr>
        <p:txBody>
          <a:bodyPr wrap="none" lIns="0" tIns="0" rIns="0" bIns="0" rtlCol="0" anchor="ctr"/>
          <a:lstStyle/>
          <a:p>
            <a:pPr marL="0" indent="0" algn="l">
              <a:lnSpc>
                <a:spcPts val="290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Data Modeling</a:t>
            </a:r>
            <a:endParaRPr lang="en-US" sz="2320" dirty="0"/>
          </a:p>
        </p:txBody>
      </p:sp>
      <p:sp>
        <p:nvSpPr>
          <p:cNvPr id="9" name="Text 2"/>
          <p:cNvSpPr/>
          <p:nvPr/>
        </p:nvSpPr>
        <p:spPr>
          <a:xfrm>
            <a:off x="1078992" y="3858768"/>
            <a:ext cx="3675888" cy="1417320"/>
          </a:xfrm>
          <a:prstGeom prst="rect">
            <a:avLst/>
          </a:prstGeom>
          <a:noFill/>
          <a:ln/>
        </p:spPr>
        <p:txBody>
          <a:bodyPr wrap="square" lIns="0" tIns="0" rIns="0" bIns="0" rtlCol="0" anchor="ctr"/>
          <a:lstStyle/>
          <a:p>
            <a:pPr marL="0" indent="0" algn="l">
              <a:lnSpc>
                <a:spcPts val="278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Structure the Adventure Works dataset in Power BI to optimize performance and improve visualization capabilities.</a:t>
            </a:r>
            <a:endParaRPr lang="en-US" sz="1850" dirty="0"/>
          </a:p>
        </p:txBody>
      </p:sp>
      <p:sp>
        <p:nvSpPr>
          <p:cNvPr id="10" name="Text 3"/>
          <p:cNvSpPr/>
          <p:nvPr/>
        </p:nvSpPr>
        <p:spPr>
          <a:xfrm>
            <a:off x="5486400" y="3346704"/>
            <a:ext cx="3675888" cy="374904"/>
          </a:xfrm>
          <a:prstGeom prst="rect">
            <a:avLst/>
          </a:prstGeom>
          <a:noFill/>
          <a:ln/>
        </p:spPr>
        <p:txBody>
          <a:bodyPr wrap="none" lIns="0" tIns="0" rIns="0" bIns="0" rtlCol="0" anchor="ctr"/>
          <a:lstStyle/>
          <a:p>
            <a:pPr marL="0" indent="0" algn="l">
              <a:lnSpc>
                <a:spcPts val="290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Visual Elements</a:t>
            </a:r>
            <a:endParaRPr lang="en-US" sz="2320" dirty="0"/>
          </a:p>
        </p:txBody>
      </p:sp>
      <p:sp>
        <p:nvSpPr>
          <p:cNvPr id="11" name="Text 4"/>
          <p:cNvSpPr/>
          <p:nvPr/>
        </p:nvSpPr>
        <p:spPr>
          <a:xfrm>
            <a:off x="5486400" y="3858768"/>
            <a:ext cx="3675888" cy="1773936"/>
          </a:xfrm>
          <a:prstGeom prst="rect">
            <a:avLst/>
          </a:prstGeom>
          <a:noFill/>
          <a:ln/>
        </p:spPr>
        <p:txBody>
          <a:bodyPr wrap="square" lIns="0" tIns="0" rIns="0" bIns="0" rtlCol="0" anchor="ctr"/>
          <a:lstStyle/>
          <a:p>
            <a:pPr marL="0" indent="0" algn="l">
              <a:lnSpc>
                <a:spcPts val="278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Incorporate diverse visual elements such as maps, KPI indicators, and custom visuals to provide a comprehensive view of the data.</a:t>
            </a:r>
            <a:endParaRPr lang="en-US" sz="1850" dirty="0"/>
          </a:p>
        </p:txBody>
      </p:sp>
      <p:sp>
        <p:nvSpPr>
          <p:cNvPr id="12" name="Text 5"/>
          <p:cNvSpPr/>
          <p:nvPr/>
        </p:nvSpPr>
        <p:spPr>
          <a:xfrm>
            <a:off x="9893808" y="3346704"/>
            <a:ext cx="3675888"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3" name="Text 6"/>
          <p:cNvSpPr/>
          <p:nvPr/>
        </p:nvSpPr>
        <p:spPr>
          <a:xfrm>
            <a:off x="9893808" y="3858768"/>
            <a:ext cx="3675888" cy="1773936"/>
          </a:xfrm>
          <a:prstGeom prst="rect">
            <a:avLst/>
          </a:prstGeom>
          <a:noFill/>
          <a:ln/>
        </p:spPr>
        <p:txBody>
          <a:bodyPr wrap="square" lIns="0" tIns="0" rIns="0" bIns="0" rtlCol="0" anchor="ctr"/>
          <a:lstStyle/>
          <a:p>
            <a:pPr marL="0" indent="0" algn="l">
              <a:lnSpc>
                <a:spcPts val="2780"/>
              </a:lnSpc>
              <a:buNone/>
            </a:pP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3" name="Text 0"/>
          <p:cNvSpPr/>
          <p:nvPr/>
        </p:nvSpPr>
        <p:spPr>
          <a:xfrm>
            <a:off x="832104" y="394106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4" name="TextBox 3">
            <a:extLst>
              <a:ext uri="{FF2B5EF4-FFF2-40B4-BE49-F238E27FC236}">
                <a16:creationId xmlns:a16="http://schemas.microsoft.com/office/drawing/2014/main" id="{D7574342-BCDA-0E15-B235-C21B93FA5A39}"/>
              </a:ext>
            </a:extLst>
          </p:cNvPr>
          <p:cNvSpPr txBox="1"/>
          <p:nvPr/>
        </p:nvSpPr>
        <p:spPr>
          <a:xfrm>
            <a:off x="603504" y="-47506"/>
            <a:ext cx="6035040" cy="584775"/>
          </a:xfrm>
          <a:prstGeom prst="rect">
            <a:avLst/>
          </a:prstGeom>
          <a:noFill/>
        </p:spPr>
        <p:txBody>
          <a:bodyPr wrap="square" rtlCol="0">
            <a:spAutoFit/>
          </a:bodyPr>
          <a:lstStyle/>
          <a:p>
            <a:r>
              <a:rPr lang="en-US" sz="3200" b="1" dirty="0">
                <a:solidFill>
                  <a:schemeClr val="bg1"/>
                </a:solidFill>
              </a:rPr>
              <a:t>POWER BI DASHBOARD</a:t>
            </a:r>
          </a:p>
        </p:txBody>
      </p:sp>
      <p:pic>
        <p:nvPicPr>
          <p:cNvPr id="6" name="Picture 5">
            <a:extLst>
              <a:ext uri="{FF2B5EF4-FFF2-40B4-BE49-F238E27FC236}">
                <a16:creationId xmlns:a16="http://schemas.microsoft.com/office/drawing/2014/main" id="{0A78A2B3-87C7-BE17-F188-5622DAA46B91}"/>
              </a:ext>
            </a:extLst>
          </p:cNvPr>
          <p:cNvPicPr>
            <a:picLocks noChangeAspect="1"/>
          </p:cNvPicPr>
          <p:nvPr/>
        </p:nvPicPr>
        <p:blipFill>
          <a:blip r:embed="rId4"/>
          <a:stretch>
            <a:fillRect/>
          </a:stretch>
        </p:blipFill>
        <p:spPr>
          <a:xfrm>
            <a:off x="95698" y="537269"/>
            <a:ext cx="14439003" cy="769233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8288" y="0"/>
            <a:ext cx="14630400" cy="8238744"/>
          </a:xfrm>
          <a:prstGeom prst="rect">
            <a:avLst/>
          </a:prstGeom>
        </p:spPr>
      </p:pic>
      <p:sp>
        <p:nvSpPr>
          <p:cNvPr id="6" name="Text 0"/>
          <p:cNvSpPr/>
          <p:nvPr/>
        </p:nvSpPr>
        <p:spPr>
          <a:xfrm>
            <a:off x="832104" y="859536"/>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ACAEF6"/>
                </a:solidFill>
                <a:latin typeface="思源黑体-思源黑体-Medium" pitchFamily="34" charset="0"/>
                <a:ea typeface="思源黑体-思源黑体-Medium" pitchFamily="34" charset="-122"/>
                <a:cs typeface="思源黑体-思源黑体-Medium" pitchFamily="34" charset="-120"/>
              </a:rPr>
              <a:t>Tableau Dashboard</a:t>
            </a:r>
            <a:endParaRPr lang="en-US" sz="4640" dirty="0"/>
          </a:p>
        </p:txBody>
      </p:sp>
      <p:sp>
        <p:nvSpPr>
          <p:cNvPr id="7" name="Text 1"/>
          <p:cNvSpPr/>
          <p:nvPr/>
        </p:nvSpPr>
        <p:spPr>
          <a:xfrm>
            <a:off x="950976" y="3593592"/>
            <a:ext cx="3511296" cy="374904"/>
          </a:xfrm>
          <a:prstGeom prst="rect">
            <a:avLst/>
          </a:prstGeom>
          <a:noFill/>
          <a:ln/>
        </p:spPr>
        <p:txBody>
          <a:bodyPr wrap="none" lIns="0" tIns="0" rIns="0" bIns="0" rtlCol="0" anchor="ctr"/>
          <a:lstStyle/>
          <a:p>
            <a:pPr marL="0" indent="0" algn="r">
              <a:lnSpc>
                <a:spcPts val="290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Data Connection</a:t>
            </a:r>
            <a:endParaRPr lang="en-US" sz="2320" dirty="0"/>
          </a:p>
        </p:txBody>
      </p:sp>
      <p:sp>
        <p:nvSpPr>
          <p:cNvPr id="8" name="Text 2"/>
          <p:cNvSpPr/>
          <p:nvPr/>
        </p:nvSpPr>
        <p:spPr>
          <a:xfrm>
            <a:off x="950976" y="4233672"/>
            <a:ext cx="3511296" cy="1417320"/>
          </a:xfrm>
          <a:prstGeom prst="rect">
            <a:avLst/>
          </a:prstGeom>
          <a:noFill/>
          <a:ln/>
        </p:spPr>
        <p:txBody>
          <a:bodyPr wrap="square" lIns="0" tIns="0" rIns="0" bIns="0" rtlCol="0" anchor="ctr"/>
          <a:lstStyle/>
          <a:p>
            <a:pPr marL="0" indent="0" algn="r">
              <a:lnSpc>
                <a:spcPts val="278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Connect Tableau to the Adventure Works dataset, ensuring seamless data flow and accessibility for analysis.</a:t>
            </a:r>
            <a:endParaRPr lang="en-US" sz="1850" dirty="0"/>
          </a:p>
        </p:txBody>
      </p:sp>
      <p:sp>
        <p:nvSpPr>
          <p:cNvPr id="11" name="Text 5"/>
          <p:cNvSpPr/>
          <p:nvPr/>
        </p:nvSpPr>
        <p:spPr>
          <a:xfrm>
            <a:off x="7781544" y="5897880"/>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2" name="Text 6"/>
          <p:cNvSpPr/>
          <p:nvPr/>
        </p:nvSpPr>
        <p:spPr>
          <a:xfrm>
            <a:off x="5266944" y="3310128"/>
            <a:ext cx="2670048" cy="923544"/>
          </a:xfrm>
          <a:prstGeom prst="rect">
            <a:avLst/>
          </a:prstGeom>
          <a:noFill/>
          <a:ln/>
        </p:spPr>
        <p:txBody>
          <a:bodyPr wrap="none" lIns="0" tIns="0" rIns="0" bIns="0" rtlCol="0" anchor="ctr"/>
          <a:lstStyle/>
          <a:p>
            <a:pPr marL="0" indent="0" algn="l">
              <a:lnSpc>
                <a:spcPts val="2900"/>
              </a:lnSpc>
              <a:buNone/>
            </a:pPr>
            <a:r>
              <a:rPr lang="en-US" sz="2320" dirty="0">
                <a:solidFill>
                  <a:srgbClr val="FFFFFF"/>
                </a:solidFill>
                <a:latin typeface="思源黑体-思源黑体-Medium" pitchFamily="34" charset="0"/>
                <a:ea typeface="思源黑体-思源黑体-Medium" pitchFamily="34" charset="-122"/>
                <a:cs typeface="思源黑体-思源黑体-Medium" pitchFamily="34" charset="-120"/>
              </a:rPr>
              <a:t>Dynamic Visualizations</a:t>
            </a:r>
            <a:endParaRPr lang="en-US" sz="2320" dirty="0"/>
          </a:p>
        </p:txBody>
      </p:sp>
      <p:sp>
        <p:nvSpPr>
          <p:cNvPr id="13" name="Text 7"/>
          <p:cNvSpPr/>
          <p:nvPr/>
        </p:nvSpPr>
        <p:spPr>
          <a:xfrm>
            <a:off x="5285232" y="2761488"/>
            <a:ext cx="3511296" cy="4352544"/>
          </a:xfrm>
          <a:prstGeom prst="rect">
            <a:avLst/>
          </a:prstGeom>
          <a:noFill/>
          <a:ln/>
        </p:spPr>
        <p:txBody>
          <a:bodyPr wrap="square" lIns="0" tIns="0" rIns="0" bIns="0" rtlCol="0" anchor="ctr"/>
          <a:lstStyle/>
          <a:p>
            <a:pPr marL="0" indent="0" algn="l">
              <a:lnSpc>
                <a:spcPts val="2780"/>
              </a:lnSpc>
              <a:buNone/>
            </a:pPr>
            <a:r>
              <a:rPr lang="en-US" sz="1850" dirty="0">
                <a:solidFill>
                  <a:srgbClr val="FFFFFF"/>
                </a:solidFill>
                <a:latin typeface="思源黑体-思源黑体-Medium" pitchFamily="34" charset="0"/>
                <a:ea typeface="思源黑体-思源黑体-Medium" pitchFamily="34" charset="-122"/>
                <a:cs typeface="思源黑体-思源黑体-Medium" pitchFamily="34" charset="-120"/>
              </a:rPr>
              <a:t>Create interactive visualizations that allow users to explore the data in depth, including filters and drill-down features.</a:t>
            </a:r>
            <a:endParaRPr lang="en-US" sz="1850" dirty="0"/>
          </a:p>
        </p:txBody>
      </p:sp>
      <p:sp>
        <p:nvSpPr>
          <p:cNvPr id="14" name="Text 8"/>
          <p:cNvSpPr/>
          <p:nvPr/>
        </p:nvSpPr>
        <p:spPr>
          <a:xfrm>
            <a:off x="9710928" y="5065776"/>
            <a:ext cx="3986784"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5" name="Text 9"/>
          <p:cNvSpPr/>
          <p:nvPr/>
        </p:nvSpPr>
        <p:spPr>
          <a:xfrm>
            <a:off x="9710928" y="5696712"/>
            <a:ext cx="3986784" cy="1417320"/>
          </a:xfrm>
          <a:prstGeom prst="rect">
            <a:avLst/>
          </a:prstGeom>
          <a:noFill/>
          <a:ln/>
        </p:spPr>
        <p:txBody>
          <a:bodyPr wrap="square" lIns="0" tIns="0" rIns="0" bIns="0" rtlCol="0" anchor="ctr"/>
          <a:lstStyle/>
          <a:p>
            <a:pPr marL="0" indent="0" algn="l">
              <a:lnSpc>
                <a:spcPts val="2780"/>
              </a:lnSpc>
              <a:buNone/>
            </a:pP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3" name="Text 0"/>
          <p:cNvSpPr/>
          <p:nvPr/>
        </p:nvSpPr>
        <p:spPr>
          <a:xfrm>
            <a:off x="832104" y="394106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4" name="TextBox 3">
            <a:extLst>
              <a:ext uri="{FF2B5EF4-FFF2-40B4-BE49-F238E27FC236}">
                <a16:creationId xmlns:a16="http://schemas.microsoft.com/office/drawing/2014/main" id="{F134976A-2CFC-003F-EA6B-D9033F36F0DD}"/>
              </a:ext>
            </a:extLst>
          </p:cNvPr>
          <p:cNvSpPr txBox="1"/>
          <p:nvPr/>
        </p:nvSpPr>
        <p:spPr>
          <a:xfrm>
            <a:off x="603504" y="-47506"/>
            <a:ext cx="6035040" cy="584775"/>
          </a:xfrm>
          <a:prstGeom prst="rect">
            <a:avLst/>
          </a:prstGeom>
          <a:noFill/>
        </p:spPr>
        <p:txBody>
          <a:bodyPr wrap="square" rtlCol="0">
            <a:spAutoFit/>
          </a:bodyPr>
          <a:lstStyle/>
          <a:p>
            <a:r>
              <a:rPr lang="en-US" sz="3200" b="1" dirty="0">
                <a:solidFill>
                  <a:schemeClr val="bg1"/>
                </a:solidFill>
              </a:rPr>
              <a:t>TABLEAU DASHBOARD</a:t>
            </a:r>
          </a:p>
        </p:txBody>
      </p:sp>
      <p:pic>
        <p:nvPicPr>
          <p:cNvPr id="8" name="Picture 7">
            <a:extLst>
              <a:ext uri="{FF2B5EF4-FFF2-40B4-BE49-F238E27FC236}">
                <a16:creationId xmlns:a16="http://schemas.microsoft.com/office/drawing/2014/main" id="{7445BDCC-ABE6-6F78-8A87-6E3AAD6A0A3B}"/>
              </a:ext>
            </a:extLst>
          </p:cNvPr>
          <p:cNvPicPr>
            <a:picLocks noChangeAspect="1"/>
          </p:cNvPicPr>
          <p:nvPr/>
        </p:nvPicPr>
        <p:blipFill>
          <a:blip r:embed="rId4"/>
          <a:stretch>
            <a:fillRect/>
          </a:stretch>
        </p:blipFill>
        <p:spPr>
          <a:xfrm>
            <a:off x="0" y="459496"/>
            <a:ext cx="14630400" cy="777924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TotalTime>
  <Words>830</Words>
  <Application>Microsoft Office PowerPoint</Application>
  <PresentationFormat>Custom</PresentationFormat>
  <Paragraphs>99</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思源黑体-思源黑体-Medium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15</cp:revision>
  <dcterms:created xsi:type="dcterms:W3CDTF">2025-08-13T08:07:33Z</dcterms:created>
  <dcterms:modified xsi:type="dcterms:W3CDTF">2025-08-18T08:30:24Z</dcterms:modified>
</cp:coreProperties>
</file>